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92" r:id="rId2"/>
    <p:sldId id="296" r:id="rId3"/>
    <p:sldId id="305" r:id="rId4"/>
    <p:sldId id="306" r:id="rId5"/>
    <p:sldId id="311" r:id="rId6"/>
    <p:sldId id="312" r:id="rId7"/>
    <p:sldId id="310" r:id="rId8"/>
    <p:sldId id="315" r:id="rId9"/>
    <p:sldId id="316" r:id="rId10"/>
    <p:sldId id="308" r:id="rId11"/>
    <p:sldId id="319" r:id="rId12"/>
    <p:sldId id="318" r:id="rId13"/>
    <p:sldId id="317" r:id="rId14"/>
    <p:sldId id="29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55511" autoAdjust="0"/>
  </p:normalViewPr>
  <p:slideViewPr>
    <p:cSldViewPr snapToGrid="0">
      <p:cViewPr varScale="1">
        <p:scale>
          <a:sx n="92" d="100"/>
          <a:sy n="92" d="100"/>
        </p:scale>
        <p:origin x="330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84668-6769-4D63-A6FC-E13EFE781D4F}" type="datetimeFigureOut">
              <a:rPr lang="en-US" smtClean="0"/>
              <a:t>10/7/2021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79B4A-50AD-4921-98D2-3767FE82802A}" type="slidenum">
              <a:rPr lang="en-US" smtClean="0"/>
              <a:t>‹#›</a:t>
            </a:fld>
            <a:endParaRPr lang="en-US"/>
          </a:p>
        </p:txBody>
      </p:sp>
    </p:spTree>
    <p:extLst>
      <p:ext uri="{BB962C8B-B14F-4D97-AF65-F5344CB8AC3E}">
        <p14:creationId xmlns:p14="http://schemas.microsoft.com/office/powerpoint/2010/main" val="409162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nfoq.com/presentations/JVM-Performance-Tuning-twitter-QCon-London-2012"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oracle.com/javase/7/docs/technotes/guides/vm/G1.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iki.openjdk.java.net/display/shenandoah/Main"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infoq.com/presentations/JVM-Performance-Tuning-twitter-QCon-London-2012"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a:t>
            </a:fld>
            <a:endParaRPr lang="en-US"/>
          </a:p>
        </p:txBody>
      </p:sp>
    </p:spTree>
    <p:extLst>
      <p:ext uri="{BB962C8B-B14F-4D97-AF65-F5344CB8AC3E}">
        <p14:creationId xmlns:p14="http://schemas.microsoft.com/office/powerpoint/2010/main" val="37690039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Parallel Garbage Collector is also called </a:t>
            </a:r>
            <a:r>
              <a:rPr lang="en-US" sz="1200" b="1" i="0" kern="1200" dirty="0" smtClean="0">
                <a:solidFill>
                  <a:schemeClr val="tx1"/>
                </a:solidFill>
                <a:effectLst/>
                <a:latin typeface="+mn-lt"/>
                <a:ea typeface="+mn-ea"/>
                <a:cs typeface="+mn-cs"/>
              </a:rPr>
              <a:t>throughput collector </a:t>
            </a:r>
            <a:r>
              <a:rPr lang="en-US" sz="1200" b="0" i="0" kern="1200" dirty="0" smtClean="0">
                <a:solidFill>
                  <a:schemeClr val="tx1"/>
                </a:solidFill>
                <a:effectLst/>
                <a:latin typeface="+mn-lt"/>
                <a:ea typeface="+mn-ea"/>
                <a:cs typeface="+mn-cs"/>
              </a:rPr>
              <a:t>because it uses multiple </a:t>
            </a:r>
            <a:r>
              <a:rPr lang="en-US" sz="1200" b="1" i="0" kern="1200" dirty="0" smtClean="0">
                <a:solidFill>
                  <a:schemeClr val="tx1"/>
                </a:solidFill>
                <a:effectLst/>
                <a:latin typeface="+mn-lt"/>
                <a:ea typeface="+mn-ea"/>
                <a:cs typeface="+mn-cs"/>
              </a:rPr>
              <a:t>CPUs to speed up the GC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second one (</a:t>
            </a:r>
            <a:r>
              <a:rPr lang="en-US" sz="1200" b="0" i="0" kern="1200" dirty="0" err="1" smtClean="0">
                <a:solidFill>
                  <a:schemeClr val="tx1"/>
                </a:solidFill>
                <a:effectLst/>
                <a:latin typeface="+mn-lt"/>
                <a:ea typeface="+mn-ea"/>
                <a:cs typeface="+mn-cs"/>
              </a:rPr>
              <a:t>UseParNewGC</a:t>
            </a:r>
            <a:r>
              <a:rPr lang="en-US" sz="1200" b="0" i="0" kern="1200" dirty="0" smtClean="0">
                <a:solidFill>
                  <a:schemeClr val="tx1"/>
                </a:solidFill>
                <a:effectLst/>
                <a:latin typeface="+mn-lt"/>
                <a:ea typeface="+mn-ea"/>
                <a:cs typeface="+mn-cs"/>
              </a:rPr>
              <a:t>) gets activated automatically with the concurrent tenured generation garbage collection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Throughput</a:t>
            </a:r>
            <a:r>
              <a:rPr lang="en-US" dirty="0" smtClean="0"/>
              <a:t> – how quickly can it run, how quickly can it collect the garbage.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 profiling with data load close to production, and test</a:t>
            </a:r>
            <a:r>
              <a:rPr lang="en-US" baseline="0" dirty="0" smtClean="0"/>
              <a:t> it with different CG (use JVM </a:t>
            </a:r>
            <a:r>
              <a:rPr lang="en-US" baseline="0" dirty="0" err="1" smtClean="0"/>
              <a:t>params</a:t>
            </a:r>
            <a:r>
              <a:rPr lang="en-US" baseline="0" dirty="0" smtClean="0"/>
              <a:t> and flags) and decide it according to output.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Parallel – multiple threads.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Main difference is concurrency level which they use – single threaded, or multi threaded.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Serial and CMS is good for smaller</a:t>
            </a:r>
            <a:r>
              <a:rPr lang="en-US" baseline="0" dirty="0" smtClean="0"/>
              <a:t> </a:t>
            </a:r>
            <a:r>
              <a:rPr lang="en-US" dirty="0" smtClean="0"/>
              <a:t>apps.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Parallel GC is good for servers. Concurrency helps with the scalability of the collector.  </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https://www.baeldung.com/jvm-garbage-collectors</a:t>
            </a:r>
          </a:p>
          <a:p>
            <a:endParaRPr lang="en-US" sz="1200" b="1"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G1 (Garbage First) Garbage Collector</a:t>
            </a:r>
            <a:r>
              <a:rPr lang="en-US" sz="1200" b="0" i="0" kern="1200" dirty="0" smtClean="0">
                <a:solidFill>
                  <a:schemeClr val="tx1"/>
                </a:solidFill>
                <a:effectLst/>
                <a:latin typeface="+mn-lt"/>
                <a:ea typeface="+mn-ea"/>
                <a:cs typeface="+mn-cs"/>
              </a:rPr>
              <a:t> is designed for applications running on multi-processor machines with large memory space. It's available since </a:t>
            </a:r>
            <a:r>
              <a:rPr lang="en-US" sz="1200" b="0" i="1" kern="1200" dirty="0" smtClean="0">
                <a:solidFill>
                  <a:schemeClr val="tx1"/>
                </a:solidFill>
                <a:effectLst/>
                <a:latin typeface="+mn-lt"/>
                <a:ea typeface="+mn-ea"/>
                <a:cs typeface="+mn-cs"/>
              </a:rPr>
              <a:t>JDK7 Update 4</a:t>
            </a:r>
            <a:r>
              <a:rPr lang="en-US" sz="1200" b="0" i="0" kern="1200" dirty="0" smtClean="0">
                <a:solidFill>
                  <a:schemeClr val="tx1"/>
                </a:solidFill>
                <a:effectLst/>
                <a:latin typeface="+mn-lt"/>
                <a:ea typeface="+mn-ea"/>
                <a:cs typeface="+mn-cs"/>
              </a:rPr>
              <a:t> and in later releases.</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Serial Garbage Collector</a:t>
            </a:r>
          </a:p>
          <a:p>
            <a:r>
              <a:rPr lang="en-US" sz="1200" b="0" i="0" kern="1200" dirty="0" smtClean="0">
                <a:solidFill>
                  <a:schemeClr val="tx1"/>
                </a:solidFill>
                <a:effectLst/>
                <a:latin typeface="+mn-lt"/>
                <a:ea typeface="+mn-ea"/>
                <a:cs typeface="+mn-cs"/>
              </a:rPr>
              <a:t>This is the simplest GC implementation, as it basically works with a single thread. As a result, </a:t>
            </a:r>
            <a:r>
              <a:rPr lang="en-US" sz="1200" b="1" i="0" kern="1200" dirty="0" smtClean="0">
                <a:solidFill>
                  <a:schemeClr val="tx1"/>
                </a:solidFill>
                <a:effectLst/>
                <a:latin typeface="+mn-lt"/>
                <a:ea typeface="+mn-ea"/>
                <a:cs typeface="+mn-cs"/>
              </a:rPr>
              <a:t>this </a:t>
            </a:r>
            <a:r>
              <a:rPr lang="en-US" sz="1200" b="1" i="1" kern="1200" dirty="0" smtClean="0">
                <a:solidFill>
                  <a:schemeClr val="tx1"/>
                </a:solidFill>
                <a:effectLst/>
                <a:latin typeface="+mn-lt"/>
                <a:ea typeface="+mn-ea"/>
                <a:cs typeface="+mn-cs"/>
              </a:rPr>
              <a:t>GC</a:t>
            </a:r>
            <a:r>
              <a:rPr lang="en-US" sz="1200" b="1" i="0" kern="1200" dirty="0" smtClean="0">
                <a:solidFill>
                  <a:schemeClr val="tx1"/>
                </a:solidFill>
                <a:effectLst/>
                <a:latin typeface="+mn-lt"/>
                <a:ea typeface="+mn-ea"/>
                <a:cs typeface="+mn-cs"/>
              </a:rPr>
              <a:t> implementation freezes all application threads when it runs</a:t>
            </a:r>
            <a:r>
              <a:rPr lang="en-US" sz="1200" b="0" i="0" kern="1200" dirty="0" smtClean="0">
                <a:solidFill>
                  <a:schemeClr val="tx1"/>
                </a:solidFill>
                <a:effectLst/>
                <a:latin typeface="+mn-lt"/>
                <a:ea typeface="+mn-ea"/>
                <a:cs typeface="+mn-cs"/>
              </a:rPr>
              <a:t>. Hence, it is not a good idea to use it in multi-threaded applications like server environments.</a:t>
            </a:r>
          </a:p>
          <a:p>
            <a:r>
              <a:rPr lang="en-US" sz="1200" b="0" i="0" kern="1200" dirty="0" smtClean="0">
                <a:solidFill>
                  <a:schemeClr val="tx1"/>
                </a:solidFill>
                <a:effectLst/>
                <a:latin typeface="+mn-lt"/>
                <a:ea typeface="+mn-ea"/>
                <a:cs typeface="+mn-cs"/>
              </a:rPr>
              <a:t>However, there was </a:t>
            </a:r>
            <a:r>
              <a:rPr lang="en-US" sz="1200" b="0" i="0" u="none" strike="noStrike" kern="1200" dirty="0" smtClean="0">
                <a:solidFill>
                  <a:schemeClr val="tx1"/>
                </a:solidFill>
                <a:effectLst/>
                <a:latin typeface="+mn-lt"/>
                <a:ea typeface="+mn-ea"/>
                <a:cs typeface="+mn-cs"/>
                <a:hlinkClick r:id="rId3"/>
              </a:rPr>
              <a:t>an excellent talk</a:t>
            </a:r>
            <a:r>
              <a:rPr lang="en-US" sz="1200" b="0" i="0" kern="1200" dirty="0" smtClean="0">
                <a:solidFill>
                  <a:schemeClr val="tx1"/>
                </a:solidFill>
                <a:effectLst/>
                <a:latin typeface="+mn-lt"/>
                <a:ea typeface="+mn-ea"/>
                <a:cs typeface="+mn-cs"/>
              </a:rPr>
              <a:t> by </a:t>
            </a:r>
            <a:r>
              <a:rPr lang="en-US" sz="1200" b="0" i="1" kern="1200" dirty="0" smtClean="0">
                <a:solidFill>
                  <a:schemeClr val="tx1"/>
                </a:solidFill>
                <a:effectLst/>
                <a:latin typeface="+mn-lt"/>
                <a:ea typeface="+mn-ea"/>
                <a:cs typeface="+mn-cs"/>
              </a:rPr>
              <a:t>Twitter</a:t>
            </a:r>
            <a:r>
              <a:rPr lang="en-US" sz="1200" b="0" i="0" kern="1200" dirty="0" smtClean="0">
                <a:solidFill>
                  <a:schemeClr val="tx1"/>
                </a:solidFill>
                <a:effectLst/>
                <a:latin typeface="+mn-lt"/>
                <a:ea typeface="+mn-ea"/>
                <a:cs typeface="+mn-cs"/>
              </a:rPr>
              <a:t> engineers at </a:t>
            </a:r>
            <a:r>
              <a:rPr lang="en-US" sz="1200" b="0" i="0" kern="1200" dirty="0" err="1" smtClean="0">
                <a:solidFill>
                  <a:schemeClr val="tx1"/>
                </a:solidFill>
                <a:effectLst/>
                <a:latin typeface="+mn-lt"/>
                <a:ea typeface="+mn-ea"/>
                <a:cs typeface="+mn-cs"/>
              </a:rPr>
              <a:t>QCon</a:t>
            </a:r>
            <a:r>
              <a:rPr lang="en-US" sz="1200" b="0" i="0" kern="1200" dirty="0" smtClean="0">
                <a:solidFill>
                  <a:schemeClr val="tx1"/>
                </a:solidFill>
                <a:effectLst/>
                <a:latin typeface="+mn-lt"/>
                <a:ea typeface="+mn-ea"/>
                <a:cs typeface="+mn-cs"/>
              </a:rPr>
              <a:t> 2012 on the performance of </a:t>
            </a:r>
            <a:r>
              <a:rPr lang="en-US" sz="1200" b="0" i="1" kern="1200" dirty="0" smtClean="0">
                <a:solidFill>
                  <a:schemeClr val="tx1"/>
                </a:solidFill>
                <a:effectLst/>
                <a:latin typeface="+mn-lt"/>
                <a:ea typeface="+mn-ea"/>
                <a:cs typeface="+mn-cs"/>
              </a:rPr>
              <a:t>Serial Garbage Collector</a:t>
            </a:r>
            <a:r>
              <a:rPr lang="en-US" sz="1200" b="0" i="0" kern="1200" dirty="0" smtClean="0">
                <a:solidFill>
                  <a:schemeClr val="tx1"/>
                </a:solidFill>
                <a:effectLst/>
                <a:latin typeface="+mn-lt"/>
                <a:ea typeface="+mn-ea"/>
                <a:cs typeface="+mn-cs"/>
              </a:rPr>
              <a:t> – which is a good way to understand this collector better.</a:t>
            </a:r>
          </a:p>
          <a:p>
            <a:r>
              <a:rPr lang="en-US" sz="1200" b="0" i="0" kern="1200" dirty="0" smtClean="0">
                <a:solidFill>
                  <a:schemeClr val="tx1"/>
                </a:solidFill>
                <a:effectLst/>
                <a:latin typeface="+mn-lt"/>
                <a:ea typeface="+mn-ea"/>
                <a:cs typeface="+mn-cs"/>
              </a:rPr>
              <a:t>The Serial GC is the garbage collector of choice for most applications that do not have small pause time requirements and run on client-style machines. To enable </a:t>
            </a:r>
            <a:r>
              <a:rPr lang="en-US" sz="1200" b="0" i="1" kern="1200" dirty="0" smtClean="0">
                <a:solidFill>
                  <a:schemeClr val="tx1"/>
                </a:solidFill>
                <a:effectLst/>
                <a:latin typeface="+mn-lt"/>
                <a:ea typeface="+mn-ea"/>
                <a:cs typeface="+mn-cs"/>
              </a:rPr>
              <a:t>Serial Garbage Collector</a:t>
            </a:r>
            <a:r>
              <a:rPr lang="en-US" sz="1200" b="0" i="0" kern="1200" dirty="0" smtClean="0">
                <a:solidFill>
                  <a:schemeClr val="tx1"/>
                </a:solidFill>
                <a:effectLst/>
                <a:latin typeface="+mn-lt"/>
                <a:ea typeface="+mn-ea"/>
                <a:cs typeface="+mn-cs"/>
              </a:rPr>
              <a:t>, we can use the following argument: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Serial GC (-XX:+</a:t>
            </a:r>
            <a:r>
              <a:rPr lang="en-US" sz="1200" b="1" i="0" kern="1200" dirty="0" err="1" smtClean="0">
                <a:solidFill>
                  <a:schemeClr val="tx1"/>
                </a:solidFill>
                <a:effectLst/>
                <a:latin typeface="+mn-lt"/>
                <a:ea typeface="+mn-ea"/>
                <a:cs typeface="+mn-cs"/>
              </a:rPr>
              <a:t>UseSerialGC</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Serial GC uses the simple </a:t>
            </a:r>
            <a:r>
              <a:rPr lang="en-US" sz="1200" b="1" i="0" kern="1200" dirty="0" smtClean="0">
                <a:solidFill>
                  <a:schemeClr val="tx1"/>
                </a:solidFill>
                <a:effectLst/>
                <a:latin typeface="+mn-lt"/>
                <a:ea typeface="+mn-ea"/>
                <a:cs typeface="+mn-cs"/>
              </a:rPr>
              <a:t>mark-sweep-compact</a:t>
            </a:r>
            <a:r>
              <a:rPr lang="en-US" sz="1200" b="0" i="0" kern="1200" dirty="0" smtClean="0">
                <a:solidFill>
                  <a:schemeClr val="tx1"/>
                </a:solidFill>
                <a:effectLst/>
                <a:latin typeface="+mn-lt"/>
                <a:ea typeface="+mn-ea"/>
                <a:cs typeface="+mn-cs"/>
              </a:rPr>
              <a:t> approach for young and old generations garbage collection </a:t>
            </a:r>
            <a:r>
              <a:rPr lang="en-US" sz="1200" b="0" i="0" kern="1200" dirty="0" err="1" smtClean="0">
                <a:solidFill>
                  <a:schemeClr val="tx1"/>
                </a:solidFill>
                <a:effectLst/>
                <a:latin typeface="+mn-lt"/>
                <a:ea typeface="+mn-ea"/>
                <a:cs typeface="+mn-cs"/>
              </a:rPr>
              <a:t>i.e</a:t>
            </a:r>
            <a:r>
              <a:rPr lang="en-US" sz="1200" b="0" i="0" kern="1200" dirty="0" smtClean="0">
                <a:solidFill>
                  <a:schemeClr val="tx1"/>
                </a:solidFill>
                <a:effectLst/>
                <a:latin typeface="+mn-lt"/>
                <a:ea typeface="+mn-ea"/>
                <a:cs typeface="+mn-cs"/>
              </a:rPr>
              <a:t> Minor and Major </a:t>
            </a:r>
            <a:r>
              <a:rPr lang="en-US" sz="1200" b="0" i="0" kern="1200" dirty="0" err="1" smtClean="0">
                <a:solidFill>
                  <a:schemeClr val="tx1"/>
                </a:solidFill>
                <a:effectLst/>
                <a:latin typeface="+mn-lt"/>
                <a:ea typeface="+mn-ea"/>
                <a:cs typeface="+mn-cs"/>
              </a:rPr>
              <a:t>GC.Serial</a:t>
            </a:r>
            <a:r>
              <a:rPr lang="en-US" sz="1200" b="0" i="0" kern="1200" dirty="0" smtClean="0">
                <a:solidFill>
                  <a:schemeClr val="tx1"/>
                </a:solidFill>
                <a:effectLst/>
                <a:latin typeface="+mn-lt"/>
                <a:ea typeface="+mn-ea"/>
                <a:cs typeface="+mn-cs"/>
              </a:rPr>
              <a:t> GC is useful in client machines such as our simple stand-alone applications and machines with smaller CPU. It is good for small applications with low memory footprint.</a:t>
            </a:r>
          </a:p>
          <a:p>
            <a:r>
              <a:rPr lang="en-US" sz="1200" b="1" i="0" kern="1200" dirty="0" smtClean="0">
                <a:solidFill>
                  <a:schemeClr val="tx1"/>
                </a:solidFill>
                <a:effectLst/>
                <a:latin typeface="+mn-lt"/>
                <a:ea typeface="+mn-ea"/>
                <a:cs typeface="+mn-cs"/>
              </a:rPr>
              <a:t>Parallel GC (-XX:+</a:t>
            </a:r>
            <a:r>
              <a:rPr lang="en-US" sz="1200" b="1" i="0" kern="1200" dirty="0" err="1" smtClean="0">
                <a:solidFill>
                  <a:schemeClr val="tx1"/>
                </a:solidFill>
                <a:effectLst/>
                <a:latin typeface="+mn-lt"/>
                <a:ea typeface="+mn-ea"/>
                <a:cs typeface="+mn-cs"/>
              </a:rPr>
              <a:t>UseParallelGC</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Parallel GC is same as Serial GC except that is spawns N threads for young generation garbage collection where N is the number of CPU cores in the system. We can control the number of threads using -</a:t>
            </a:r>
            <a:r>
              <a:rPr lang="en-US" sz="1200" b="0" i="0" kern="1200" dirty="0" err="1" smtClean="0">
                <a:solidFill>
                  <a:schemeClr val="tx1"/>
                </a:solidFill>
                <a:effectLst/>
                <a:latin typeface="+mn-lt"/>
                <a:ea typeface="+mn-ea"/>
                <a:cs typeface="+mn-cs"/>
              </a:rPr>
              <a:t>XX:ParallelGCThreads</a:t>
            </a:r>
            <a:r>
              <a:rPr lang="en-US" sz="1200" b="0" i="0" kern="1200" dirty="0" smtClean="0">
                <a:solidFill>
                  <a:schemeClr val="tx1"/>
                </a:solidFill>
                <a:effectLst/>
                <a:latin typeface="+mn-lt"/>
                <a:ea typeface="+mn-ea"/>
                <a:cs typeface="+mn-cs"/>
              </a:rPr>
              <a:t>=n JVM </a:t>
            </a:r>
            <a:r>
              <a:rPr lang="en-US" sz="1200" b="0" i="0" kern="1200" dirty="0" err="1" smtClean="0">
                <a:solidFill>
                  <a:schemeClr val="tx1"/>
                </a:solidFill>
                <a:effectLst/>
                <a:latin typeface="+mn-lt"/>
                <a:ea typeface="+mn-ea"/>
                <a:cs typeface="+mn-cs"/>
              </a:rPr>
              <a:t>option.Parallel</a:t>
            </a:r>
            <a:r>
              <a:rPr lang="en-US" sz="1200" b="0" i="0" kern="1200" dirty="0" smtClean="0">
                <a:solidFill>
                  <a:schemeClr val="tx1"/>
                </a:solidFill>
                <a:effectLst/>
                <a:latin typeface="+mn-lt"/>
                <a:ea typeface="+mn-ea"/>
                <a:cs typeface="+mn-cs"/>
              </a:rPr>
              <a:t> Garbage Collector is also called throughput collector because it uses multiple CPUs to speed up the GC performance. Parallel GC uses a single thread for Old Generation garbage collection.</a:t>
            </a:r>
          </a:p>
          <a:p>
            <a:r>
              <a:rPr lang="en-US" sz="1200" b="1" i="0" kern="1200" dirty="0" smtClean="0">
                <a:solidFill>
                  <a:schemeClr val="tx1"/>
                </a:solidFill>
                <a:effectLst/>
                <a:latin typeface="+mn-lt"/>
                <a:ea typeface="+mn-ea"/>
                <a:cs typeface="+mn-cs"/>
              </a:rPr>
              <a:t>Parallel Old GC (-XX:+</a:t>
            </a:r>
            <a:r>
              <a:rPr lang="en-US" sz="1200" b="1" i="0" kern="1200" dirty="0" err="1" smtClean="0">
                <a:solidFill>
                  <a:schemeClr val="tx1"/>
                </a:solidFill>
                <a:effectLst/>
                <a:latin typeface="+mn-lt"/>
                <a:ea typeface="+mn-ea"/>
                <a:cs typeface="+mn-cs"/>
              </a:rPr>
              <a:t>UseParallelOldGC</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This is same as Parallel GC except that it uses multiple threads for both Young Generation and Old Generation garbage collection.</a:t>
            </a:r>
          </a:p>
          <a:p>
            <a:r>
              <a:rPr lang="en-US" sz="1200" b="1" i="0" kern="1200" dirty="0" smtClean="0">
                <a:solidFill>
                  <a:schemeClr val="tx1"/>
                </a:solidFill>
                <a:effectLst/>
                <a:latin typeface="+mn-lt"/>
                <a:ea typeface="+mn-ea"/>
                <a:cs typeface="+mn-cs"/>
              </a:rPr>
              <a:t>Concurrent Mark Sweep (CMS) Collector (-XX:+</a:t>
            </a:r>
            <a:r>
              <a:rPr lang="en-US" sz="1200" b="1" i="0" kern="1200" dirty="0" err="1" smtClean="0">
                <a:solidFill>
                  <a:schemeClr val="tx1"/>
                </a:solidFill>
                <a:effectLst/>
                <a:latin typeface="+mn-lt"/>
                <a:ea typeface="+mn-ea"/>
                <a:cs typeface="+mn-cs"/>
              </a:rPr>
              <a:t>UseConcMarkSweepGC</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CMS Collector is also referred as concurrent low pause collector. It does the garbage collection for the Old generation. CMS collector tries to minimize the pauses due to garbage collection by doing most of the garbage collection work concurrently with the application </a:t>
            </a:r>
            <a:r>
              <a:rPr lang="en-US" sz="1200" b="0" i="0" kern="1200" dirty="0" err="1" smtClean="0">
                <a:solidFill>
                  <a:schemeClr val="tx1"/>
                </a:solidFill>
                <a:effectLst/>
                <a:latin typeface="+mn-lt"/>
                <a:ea typeface="+mn-ea"/>
                <a:cs typeface="+mn-cs"/>
              </a:rPr>
              <a:t>threads.CMS</a:t>
            </a:r>
            <a:r>
              <a:rPr lang="en-US" sz="1200" b="0" i="0" kern="1200" dirty="0" smtClean="0">
                <a:solidFill>
                  <a:schemeClr val="tx1"/>
                </a:solidFill>
                <a:effectLst/>
                <a:latin typeface="+mn-lt"/>
                <a:ea typeface="+mn-ea"/>
                <a:cs typeface="+mn-cs"/>
              </a:rPr>
              <a:t> collector on the young generation uses the same algorithm as that of the parallel collector. This garbage collector is suitable for responsive applications where we can’t afford longer pause times. We can limit the number of threads in CMS collector using -</a:t>
            </a:r>
            <a:r>
              <a:rPr lang="en-US" sz="1200" b="0" i="0" kern="1200" dirty="0" err="1" smtClean="0">
                <a:solidFill>
                  <a:schemeClr val="tx1"/>
                </a:solidFill>
                <a:effectLst/>
                <a:latin typeface="+mn-lt"/>
                <a:ea typeface="+mn-ea"/>
                <a:cs typeface="+mn-cs"/>
              </a:rPr>
              <a:t>XX:ParallelCMSThreads</a:t>
            </a:r>
            <a:r>
              <a:rPr lang="en-US" sz="1200" b="0" i="0" kern="1200" dirty="0" smtClean="0">
                <a:solidFill>
                  <a:schemeClr val="tx1"/>
                </a:solidFill>
                <a:effectLst/>
                <a:latin typeface="+mn-lt"/>
                <a:ea typeface="+mn-ea"/>
                <a:cs typeface="+mn-cs"/>
              </a:rPr>
              <a:t>=n JVM option.</a:t>
            </a:r>
          </a:p>
          <a:p>
            <a:r>
              <a:rPr lang="en-US" sz="1200" b="1" i="0" kern="1200" dirty="0" smtClean="0">
                <a:solidFill>
                  <a:schemeClr val="tx1"/>
                </a:solidFill>
                <a:effectLst/>
                <a:latin typeface="+mn-lt"/>
                <a:ea typeface="+mn-ea"/>
                <a:cs typeface="+mn-cs"/>
              </a:rPr>
              <a:t>G1 Garbage Collector (-XX:+UseG1GC)</a:t>
            </a:r>
            <a:r>
              <a:rPr lang="en-US" sz="1200" b="0" i="0" kern="1200" dirty="0" smtClean="0">
                <a:solidFill>
                  <a:schemeClr val="tx1"/>
                </a:solidFill>
                <a:effectLst/>
                <a:latin typeface="+mn-lt"/>
                <a:ea typeface="+mn-ea"/>
                <a:cs typeface="+mn-cs"/>
              </a:rPr>
              <a:t>: The Garbage First or G1 garbage collector is available from Java 7 and its long term goal is to replace the CMS collector. The G1 collector is a parallel, concurrent, and incrementally compacting low-pause garbage </a:t>
            </a:r>
            <a:r>
              <a:rPr lang="en-US" sz="1200" b="0" i="0" kern="1200" dirty="0" err="1" smtClean="0">
                <a:solidFill>
                  <a:schemeClr val="tx1"/>
                </a:solidFill>
                <a:effectLst/>
                <a:latin typeface="+mn-lt"/>
                <a:ea typeface="+mn-ea"/>
                <a:cs typeface="+mn-cs"/>
              </a:rPr>
              <a:t>collector.Garbage</a:t>
            </a:r>
            <a:r>
              <a:rPr lang="en-US" sz="1200" b="0" i="0" kern="1200" dirty="0" smtClean="0">
                <a:solidFill>
                  <a:schemeClr val="tx1"/>
                </a:solidFill>
                <a:effectLst/>
                <a:latin typeface="+mn-lt"/>
                <a:ea typeface="+mn-ea"/>
                <a:cs typeface="+mn-cs"/>
              </a:rPr>
              <a:t> First Collector doesn’t work like other collectors and there is no concept of Young and Old generation space. It divides the heap space into multiple equal-sized heap regions. When a garbage collection is invoked, it first collects the region with lesser live data, hence “Garbage First”. You can find more details about it at </a:t>
            </a:r>
            <a:r>
              <a:rPr lang="en-US" sz="1200" b="0" i="0" u="none" strike="noStrike" kern="1200" dirty="0" smtClean="0">
                <a:solidFill>
                  <a:schemeClr val="tx1"/>
                </a:solidFill>
                <a:effectLst/>
                <a:latin typeface="+mn-lt"/>
                <a:ea typeface="+mn-ea"/>
                <a:cs typeface="+mn-cs"/>
                <a:hlinkClick r:id="rId4"/>
              </a:rPr>
              <a:t>Garbage-First Collector Oracle Documentation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10</a:t>
            </a:fld>
            <a:endParaRPr lang="en-US"/>
          </a:p>
        </p:txBody>
      </p:sp>
    </p:spTree>
    <p:extLst>
      <p:ext uri="{BB962C8B-B14F-4D97-AF65-F5344CB8AC3E}">
        <p14:creationId xmlns:p14="http://schemas.microsoft.com/office/powerpoint/2010/main" val="201754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https://docs.oracle.com/javase/9/gctuning/garbage-first-garbage-collector.htm#JSGCT-GUID-CE6F94B6-71AF-45D5-829E-DEADD9BA929D</a:t>
            </a:r>
          </a:p>
          <a:p>
            <a:r>
              <a:rPr lang="en-US" sz="1200" b="0" i="0" u="none" strike="noStrike" kern="1200" dirty="0" smtClean="0">
                <a:solidFill>
                  <a:schemeClr val="tx1"/>
                </a:solidFill>
                <a:effectLst/>
                <a:latin typeface="+mn-lt"/>
                <a:ea typeface="+mn-ea"/>
                <a:cs typeface="+mn-cs"/>
              </a:rPr>
              <a:t>https://codeahoy.com/2017/08/06/basics-of-java-garbage-collection/</a:t>
            </a:r>
          </a:p>
          <a:p>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GC pause times by performing more garbage collection work concurrently with the running Java program</a:t>
            </a:r>
          </a:p>
          <a:p>
            <a:r>
              <a:rPr lang="en-US" sz="1200" b="0" i="0" u="none" strike="noStrike" kern="1200" dirty="0" smtClean="0">
                <a:solidFill>
                  <a:schemeClr val="tx1"/>
                </a:solidFill>
                <a:effectLst/>
                <a:latin typeface="+mn-lt"/>
                <a:ea typeface="+mn-ea"/>
                <a:cs typeface="+mn-cs"/>
              </a:rPr>
              <a:t>https://wiki.openjdk.java.net/display/shenandoah/Main</a:t>
            </a:r>
          </a:p>
          <a:p>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Shenandoah’s key advance over G1 is to do more of its garbage collection cycle work concurrently with the application threads. G1 can evacuate its heap regions, that is, move objects, only when the application is paused, while Shenandoah can relocate objects concurrently with the application. To achieve the concurrent relocation, it uses what’s known as a </a:t>
            </a:r>
            <a:r>
              <a:rPr lang="en-US" sz="1200" b="0" i="1" kern="1200" dirty="0" smtClean="0">
                <a:solidFill>
                  <a:schemeClr val="tx1"/>
                </a:solidFill>
                <a:effectLst/>
                <a:latin typeface="+mn-lt"/>
                <a:ea typeface="+mn-ea"/>
                <a:cs typeface="+mn-cs"/>
              </a:rPr>
              <a:t>Brooks pointer</a:t>
            </a:r>
            <a:r>
              <a:rPr lang="en-US" sz="1200" b="0" i="0" kern="1200" dirty="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This pointer is an additional field that each object in the Shenandoah heap has and which points back to the object itself.</a:t>
            </a:r>
          </a:p>
          <a:p>
            <a:endParaRPr lang="en-US" sz="1200" b="0" i="0" u="none" strike="noStrike" kern="120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ZGC – no like young old gen. Just directly deletes</a:t>
            </a:r>
            <a:r>
              <a:rPr lang="en-US" sz="1200" b="0" i="0" u="none" strike="noStrike" kern="1200" baseline="0" dirty="0" smtClean="0">
                <a:solidFill>
                  <a:schemeClr val="tx1"/>
                </a:solidFill>
                <a:effectLst/>
                <a:latin typeface="+mn-lt"/>
                <a:ea typeface="+mn-ea"/>
                <a:cs typeface="+mn-cs"/>
              </a:rPr>
              <a:t> un-used objects.  </a:t>
            </a:r>
          </a:p>
          <a:p>
            <a:r>
              <a:rPr lang="en-US" sz="1200" b="0" i="0" u="none" strike="noStrike" kern="1200" baseline="0" dirty="0" smtClean="0">
                <a:solidFill>
                  <a:schemeClr val="tx1"/>
                </a:solidFill>
                <a:effectLst/>
                <a:latin typeface="+mn-lt"/>
                <a:ea typeface="+mn-ea"/>
                <a:cs typeface="+mn-cs"/>
              </a:rPr>
              <a:t>Memory – used by colored references.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https://www.youtube.com/watch?v=WU_mqNBEacw</a:t>
            </a:r>
          </a:p>
          <a:p>
            <a:r>
              <a:rPr lang="en-US" sz="1200" b="0" i="0" u="none" strike="noStrike" kern="1200" dirty="0" smtClean="0">
                <a:solidFill>
                  <a:schemeClr val="tx1"/>
                </a:solidFill>
                <a:effectLst/>
                <a:latin typeface="+mn-lt"/>
                <a:ea typeface="+mn-ea"/>
                <a:cs typeface="+mn-cs"/>
              </a:rPr>
              <a:t>ZGC compacting via copying to new regions. - </a:t>
            </a:r>
          </a:p>
          <a:p>
            <a:r>
              <a:rPr lang="en-US" sz="1200" b="0" i="0" u="none" strike="noStrike" kern="1200" dirty="0" smtClean="0">
                <a:solidFill>
                  <a:schemeClr val="tx1"/>
                </a:solidFill>
                <a:effectLst/>
                <a:latin typeface="+mn-lt"/>
                <a:ea typeface="+mn-ea"/>
                <a:cs typeface="+mn-cs"/>
              </a:rPr>
              <a:t>Colored pointes – 64 bits ().   Modern CPU </a:t>
            </a:r>
            <a:r>
              <a:rPr lang="en-US" sz="1200" b="1" i="0" u="none" strike="noStrike" kern="1200" dirty="0" smtClean="0">
                <a:solidFill>
                  <a:schemeClr val="tx1"/>
                </a:solidFill>
                <a:effectLst/>
                <a:latin typeface="+mn-lt"/>
                <a:ea typeface="+mn-ea"/>
                <a:cs typeface="+mn-cs"/>
              </a:rPr>
              <a:t>uses 44 bits </a:t>
            </a:r>
            <a:r>
              <a:rPr lang="en-US" sz="1200" b="0" i="0" u="none" strike="noStrike" kern="1200" dirty="0" smtClean="0">
                <a:solidFill>
                  <a:schemeClr val="tx1"/>
                </a:solidFill>
                <a:effectLst/>
                <a:latin typeface="+mn-lt"/>
                <a:ea typeface="+mn-ea"/>
                <a:cs typeface="+mn-cs"/>
              </a:rPr>
              <a:t>to address memory. </a:t>
            </a:r>
          </a:p>
          <a:p>
            <a:r>
              <a:rPr lang="en-US" sz="1200" b="0" i="0" u="none" strike="noStrike" kern="1200" dirty="0" smtClean="0">
                <a:solidFill>
                  <a:schemeClr val="tx1"/>
                </a:solidFill>
                <a:effectLst/>
                <a:latin typeface="+mn-lt"/>
                <a:ea typeface="+mn-ea"/>
                <a:cs typeface="+mn-cs"/>
              </a:rPr>
              <a:t>SO ZGS uses those un-used parts .  4bits for metadata info - … so </a:t>
            </a:r>
            <a:r>
              <a:rPr lang="en-US" sz="1200" b="0" i="0" u="none" strike="noStrike" kern="1200" dirty="0" err="1" smtClean="0">
                <a:solidFill>
                  <a:schemeClr val="tx1"/>
                </a:solidFill>
                <a:effectLst/>
                <a:latin typeface="+mn-lt"/>
                <a:ea typeface="+mn-ea"/>
                <a:cs typeface="+mn-cs"/>
              </a:rPr>
              <a:t>pinter</a:t>
            </a:r>
            <a:r>
              <a:rPr lang="en-US" sz="1200" b="0" i="0" u="none" strike="noStrike" kern="1200" dirty="0" smtClean="0">
                <a:solidFill>
                  <a:schemeClr val="tx1"/>
                </a:solidFill>
                <a:effectLst/>
                <a:latin typeface="+mn-lt"/>
                <a:ea typeface="+mn-ea"/>
                <a:cs typeface="+mn-cs"/>
              </a:rPr>
              <a:t> says if this OBJEST is good or died, … </a:t>
            </a:r>
          </a:p>
          <a:p>
            <a:r>
              <a:rPr lang="en-US" sz="1200" b="0" i="0" u="none" strike="noStrike" kern="1200" dirty="0" smtClean="0">
                <a:solidFill>
                  <a:schemeClr val="tx1"/>
                </a:solidFill>
                <a:effectLst/>
                <a:latin typeface="+mn-lt"/>
                <a:ea typeface="+mn-ea"/>
                <a:cs typeface="+mn-cs"/>
              </a:rPr>
              <a:t>You change the bit-of memory … </a:t>
            </a:r>
          </a:p>
          <a:p>
            <a:r>
              <a:rPr lang="en-US" sz="1200" b="1" i="0" u="none" strike="noStrike" kern="1200" dirty="0" smtClean="0">
                <a:solidFill>
                  <a:schemeClr val="tx1"/>
                </a:solidFill>
                <a:effectLst/>
                <a:latin typeface="+mn-lt"/>
                <a:ea typeface="+mn-ea"/>
                <a:cs typeface="+mn-cs"/>
              </a:rPr>
              <a:t>MAPS memory address in virtual memory – so still point</a:t>
            </a:r>
            <a:r>
              <a:rPr lang="en-US" sz="1200" b="1" i="0" u="none" strike="noStrike" kern="1200" baseline="0" dirty="0" smtClean="0">
                <a:solidFill>
                  <a:schemeClr val="tx1"/>
                </a:solidFill>
                <a:effectLst/>
                <a:latin typeface="+mn-lt"/>
                <a:ea typeface="+mn-ea"/>
                <a:cs typeface="+mn-cs"/>
              </a:rPr>
              <a:t> to memory in physical address. </a:t>
            </a:r>
          </a:p>
          <a:p>
            <a:endParaRPr lang="en-US" sz="1200" b="1" i="0" u="none" strike="noStrike" kern="1200" baseline="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In G1 still – stop the WORLS exists.  So, compacting phase was stop the world….. </a:t>
            </a:r>
          </a:p>
          <a:p>
            <a:r>
              <a:rPr lang="en-US" sz="1200" b="1" i="0" u="none" strike="noStrike" kern="1200" dirty="0" smtClean="0">
                <a:solidFill>
                  <a:schemeClr val="tx1"/>
                </a:solidFill>
                <a:effectLst/>
                <a:latin typeface="+mn-lt"/>
                <a:ea typeface="+mn-ea"/>
                <a:cs typeface="+mn-cs"/>
              </a:rPr>
              <a:t>ZGC – </a:t>
            </a:r>
          </a:p>
          <a:p>
            <a:r>
              <a:rPr lang="en-US" sz="1200" b="1" i="0" u="none" strike="noStrike" kern="1200" dirty="0" smtClean="0">
                <a:solidFill>
                  <a:schemeClr val="tx1"/>
                </a:solidFill>
                <a:effectLst/>
                <a:latin typeface="+mn-lt"/>
                <a:ea typeface="+mn-ea"/>
                <a:cs typeface="+mn-cs"/>
              </a:rPr>
              <a:t>Shenandoah - </a:t>
            </a:r>
          </a:p>
          <a:p>
            <a:endParaRPr lang="en-US" sz="1200" b="1"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More predictable GC pauses.  Better heap utilization. </a:t>
            </a:r>
          </a:p>
          <a:p>
            <a:r>
              <a:rPr lang="en-US" sz="1200" b="1" i="0" u="none" strike="noStrike" kern="1200" dirty="0" smtClean="0">
                <a:solidFill>
                  <a:schemeClr val="tx1"/>
                </a:solidFill>
                <a:effectLst/>
                <a:latin typeface="+mn-lt"/>
                <a:ea typeface="+mn-ea"/>
                <a:cs typeface="+mn-cs"/>
              </a:rPr>
              <a:t>Parallelism and concurrency together. </a:t>
            </a: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https://docs.oracle.com/javase/7/docs/technotes/guides/vm/G1.html</a:t>
            </a:r>
          </a:p>
          <a:p>
            <a:r>
              <a:rPr lang="en-US" sz="1200" b="1" i="0" u="none" strike="noStrike" kern="1200" dirty="0" smtClean="0">
                <a:solidFill>
                  <a:schemeClr val="tx1"/>
                </a:solidFill>
                <a:effectLst/>
                <a:latin typeface="+mn-lt"/>
                <a:ea typeface="+mn-ea"/>
                <a:cs typeface="+mn-cs"/>
              </a:rPr>
              <a:t>https://www.youtube.com/watch?v=OhPGN2Av44E</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ZGC – no like young old gen. Just directly deletes</a:t>
            </a:r>
            <a:r>
              <a:rPr lang="en-US" sz="1200" b="0" i="0" u="none" strike="noStrike" kern="1200" baseline="0" dirty="0" smtClean="0">
                <a:solidFill>
                  <a:schemeClr val="tx1"/>
                </a:solidFill>
                <a:effectLst/>
                <a:latin typeface="+mn-lt"/>
                <a:ea typeface="+mn-ea"/>
                <a:cs typeface="+mn-cs"/>
              </a:rPr>
              <a:t> un-used objects.  </a:t>
            </a:r>
          </a:p>
          <a:p>
            <a:r>
              <a:rPr lang="en-US" sz="1200" b="0" i="0" u="none" strike="noStrike" kern="1200" baseline="0" dirty="0" smtClean="0">
                <a:solidFill>
                  <a:schemeClr val="tx1"/>
                </a:solidFill>
                <a:effectLst/>
                <a:latin typeface="+mn-lt"/>
                <a:ea typeface="+mn-ea"/>
                <a:cs typeface="+mn-cs"/>
              </a:rPr>
              <a:t>Memory – used by colored references.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https://www.youtube.com/watch?v=WU_mqNBEacw</a:t>
            </a: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In G1 still – stop the WORLS exists.  So, compacting phase was stop the world….. </a:t>
            </a:r>
          </a:p>
          <a:p>
            <a:r>
              <a:rPr lang="en-US" sz="1200" b="1" i="0" u="none" strike="noStrike" kern="1200" dirty="0" smtClean="0">
                <a:solidFill>
                  <a:schemeClr val="tx1"/>
                </a:solidFill>
                <a:effectLst/>
                <a:latin typeface="+mn-lt"/>
                <a:ea typeface="+mn-ea"/>
                <a:cs typeface="+mn-cs"/>
              </a:rPr>
              <a:t>ZGC – </a:t>
            </a:r>
          </a:p>
          <a:p>
            <a:r>
              <a:rPr lang="en-US" sz="1200" b="1" i="0" u="none" strike="noStrike" kern="1200" dirty="0" smtClean="0">
                <a:solidFill>
                  <a:schemeClr val="tx1"/>
                </a:solidFill>
                <a:effectLst/>
                <a:latin typeface="+mn-lt"/>
                <a:ea typeface="+mn-ea"/>
                <a:cs typeface="+mn-cs"/>
              </a:rPr>
              <a:t>Shenandoah – pointer to CLASS and knows object belong to where. </a:t>
            </a: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More predictable GC pauses.  Better heap utilization. </a:t>
            </a:r>
          </a:p>
          <a:p>
            <a:r>
              <a:rPr lang="en-US" sz="1200" b="1" i="0" u="none" strike="noStrike" kern="1200" dirty="0" smtClean="0">
                <a:solidFill>
                  <a:schemeClr val="tx1"/>
                </a:solidFill>
                <a:effectLst/>
                <a:latin typeface="+mn-lt"/>
                <a:ea typeface="+mn-ea"/>
                <a:cs typeface="+mn-cs"/>
              </a:rPr>
              <a:t>Parallelism and concurrency together. </a:t>
            </a: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https://docs.oracle.com/javase/7/docs/technotes/guides/vm/G1.html</a:t>
            </a:r>
          </a:p>
          <a:p>
            <a:r>
              <a:rPr lang="en-US" sz="1200" b="1" i="0" u="none" strike="noStrike" kern="1200" dirty="0" smtClean="0">
                <a:solidFill>
                  <a:schemeClr val="tx1"/>
                </a:solidFill>
                <a:effectLst/>
                <a:latin typeface="+mn-lt"/>
                <a:ea typeface="+mn-ea"/>
                <a:cs typeface="+mn-cs"/>
              </a:rPr>
              <a:t>https://www.youtube.com/watch?v=OhPGN2Av44E</a:t>
            </a: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https://www.youtube.com/watch?v=Uj1_4shgXpk</a:t>
            </a:r>
          </a:p>
          <a:p>
            <a:r>
              <a:rPr lang="en-US" sz="1200" b="1" i="0" u="none" strike="noStrike" kern="1200" dirty="0" smtClean="0">
                <a:solidFill>
                  <a:schemeClr val="tx1"/>
                </a:solidFill>
                <a:effectLst/>
                <a:latin typeface="+mn-lt"/>
                <a:ea typeface="+mn-ea"/>
                <a:cs typeface="+mn-cs"/>
              </a:rPr>
              <a:t>https://www.youtube.com/watch?v=VCeHkcwfF9Q</a:t>
            </a:r>
          </a:p>
          <a:p>
            <a:r>
              <a:rPr lang="en-US" sz="1200" b="1" i="0" u="none" strike="noStrike" kern="1200" dirty="0" smtClean="0">
                <a:solidFill>
                  <a:schemeClr val="tx1"/>
                </a:solidFill>
                <a:effectLst/>
                <a:latin typeface="+mn-lt"/>
                <a:ea typeface="+mn-ea"/>
                <a:cs typeface="+mn-cs"/>
              </a:rPr>
              <a:t>https://www.youtube.com/watch?v=WU_mqNBEacw </a:t>
            </a:r>
          </a:p>
          <a:p>
            <a:endParaRPr lang="en-US" sz="1200" b="1"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https://www.youtube.com/watch?v=7k_XfLGu-Ts</a:t>
            </a:r>
          </a:p>
          <a:p>
            <a:endParaRPr lang="en-US" sz="1200" b="1"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Throughput – number of </a:t>
            </a:r>
            <a:r>
              <a:rPr lang="en-US" sz="1200" b="1" i="0" u="none" strike="noStrike" kern="1200" dirty="0" err="1" smtClean="0">
                <a:solidFill>
                  <a:schemeClr val="tx1"/>
                </a:solidFill>
                <a:effectLst/>
                <a:latin typeface="+mn-lt"/>
                <a:ea typeface="+mn-ea"/>
                <a:cs typeface="+mn-cs"/>
              </a:rPr>
              <a:t>trx</a:t>
            </a:r>
            <a:r>
              <a:rPr lang="en-US" sz="1200" b="1" i="0" u="none" strike="noStrike" kern="1200" dirty="0" smtClean="0">
                <a:solidFill>
                  <a:schemeClr val="tx1"/>
                </a:solidFill>
                <a:effectLst/>
                <a:latin typeface="+mn-lt"/>
                <a:ea typeface="+mn-ea"/>
                <a:cs typeface="+mn-cs"/>
              </a:rPr>
              <a:t> per second. Latency – maximum time of a transaction. </a:t>
            </a: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Unlike Serial and Parallel, MARKING PHASE OF G! is done concurrently. </a:t>
            </a:r>
          </a:p>
          <a:p>
            <a:r>
              <a:rPr lang="en-US" sz="1200" b="1" i="0" u="none" strike="noStrike" kern="1200" dirty="0" smtClean="0">
                <a:solidFill>
                  <a:schemeClr val="tx1"/>
                </a:solidFill>
                <a:effectLst/>
                <a:latin typeface="+mn-lt"/>
                <a:ea typeface="+mn-ea"/>
                <a:cs typeface="+mn-cs"/>
              </a:rPr>
              <a:t>It allows you to find all live OBJECTS without STOPPING THE Java APP.</a:t>
            </a:r>
          </a:p>
          <a:p>
            <a:r>
              <a:rPr lang="en-US" sz="1200" b="1" i="0" u="none" strike="noStrike" kern="1200" dirty="0" smtClean="0">
                <a:solidFill>
                  <a:schemeClr val="tx1"/>
                </a:solidFill>
                <a:effectLst/>
                <a:latin typeface="+mn-lt"/>
                <a:ea typeface="+mn-ea"/>
                <a:cs typeface="+mn-cs"/>
              </a:rPr>
              <a:t>It can be marked in several</a:t>
            </a:r>
            <a:r>
              <a:rPr lang="en-US" sz="1200" b="1" i="0" u="none" strike="noStrike" kern="1200" baseline="0" dirty="0" smtClean="0">
                <a:solidFill>
                  <a:schemeClr val="tx1"/>
                </a:solidFill>
                <a:effectLst/>
                <a:latin typeface="+mn-lt"/>
                <a:ea typeface="+mn-ea"/>
                <a:cs typeface="+mn-cs"/>
              </a:rPr>
              <a:t> regions. </a:t>
            </a:r>
            <a:endParaRPr lang="en-US" sz="1200" b="1"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r>
              <a:rPr lang="en-US" sz="1200" b="1" i="0" u="none" strike="noStrike" kern="1200" dirty="0" err="1" smtClean="0">
                <a:solidFill>
                  <a:schemeClr val="tx1"/>
                </a:solidFill>
                <a:effectLst/>
                <a:latin typeface="+mn-lt"/>
                <a:ea typeface="+mn-ea"/>
                <a:cs typeface="+mn-cs"/>
              </a:rPr>
              <a:t>Aroung</a:t>
            </a:r>
            <a:r>
              <a:rPr lang="en-US" sz="1200" b="1" i="0" u="none" strike="noStrike" kern="1200" dirty="0" smtClean="0">
                <a:solidFill>
                  <a:schemeClr val="tx1"/>
                </a:solidFill>
                <a:effectLst/>
                <a:latin typeface="+mn-lt"/>
                <a:ea typeface="+mn-ea"/>
                <a:cs typeface="+mn-cs"/>
              </a:rPr>
              <a:t> 2000 regions </a:t>
            </a:r>
          </a:p>
          <a:p>
            <a:endParaRPr lang="en-US" sz="1200" b="1" i="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Balance between </a:t>
            </a:r>
            <a:r>
              <a:rPr lang="en-US" b="1" dirty="0" err="1" smtClean="0"/>
              <a:t>Througput</a:t>
            </a:r>
            <a:r>
              <a:rPr lang="en-US" b="1" dirty="0" smtClean="0"/>
              <a:t> and Latency</a:t>
            </a:r>
          </a:p>
          <a:p>
            <a:r>
              <a:rPr lang="en-US" sz="1200" b="1" i="0" u="none" strike="noStrike" kern="1200" dirty="0" smtClean="0">
                <a:solidFill>
                  <a:schemeClr val="tx1"/>
                </a:solidFill>
                <a:effectLst/>
                <a:latin typeface="+mn-lt"/>
                <a:ea typeface="+mn-ea"/>
                <a:cs typeface="+mn-cs"/>
              </a:rPr>
              <a:t> - not suffering on fragmentation…. </a:t>
            </a:r>
          </a:p>
          <a:p>
            <a:pPr marL="285750" indent="-285750">
              <a:buFont typeface="Wingdings" panose="05000000000000000000" pitchFamily="2" charset="2"/>
              <a:buChar char="§"/>
            </a:pPr>
            <a:endParaRPr lang="en-US" b="1" dirty="0" smtClean="0"/>
          </a:p>
          <a:p>
            <a:pPr marL="285750" indent="-285750">
              <a:buFont typeface="Wingdings" panose="05000000000000000000" pitchFamily="2" charset="2"/>
              <a:buChar char="§"/>
            </a:pPr>
            <a:r>
              <a:rPr lang="en-US" b="1" dirty="0" smtClean="0"/>
              <a:t>Higher pause goal – more throughput / higher latency </a:t>
            </a:r>
          </a:p>
          <a:p>
            <a:pPr marL="285750" indent="-285750">
              <a:buFont typeface="Wingdings" panose="05000000000000000000" pitchFamily="2" charset="2"/>
              <a:buChar char="§"/>
            </a:pPr>
            <a:r>
              <a:rPr lang="en-US" b="1" dirty="0" smtClean="0"/>
              <a:t>Lower pause goal – less throughput, lower latency </a:t>
            </a:r>
          </a:p>
          <a:p>
            <a:endParaRPr lang="en-US" sz="1200" b="1"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Introduction to the G1 Garbage Collector by Paul Su</a:t>
            </a:r>
          </a:p>
          <a:p>
            <a:endParaRPr lang="en-US" sz="1200" b="1"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general terms, </a:t>
            </a:r>
            <a:r>
              <a:rPr lang="en-US" sz="1200" b="1" i="0" kern="1200" dirty="0" smtClean="0">
                <a:solidFill>
                  <a:schemeClr val="tx1"/>
                </a:solidFill>
                <a:effectLst/>
                <a:latin typeface="+mn-lt"/>
                <a:ea typeface="+mn-ea"/>
                <a:cs typeface="+mn-cs"/>
              </a:rPr>
              <a:t>throughput</a:t>
            </a:r>
            <a:r>
              <a:rPr lang="en-US" sz="1200" b="0" i="0" kern="1200" dirty="0" smtClean="0">
                <a:solidFill>
                  <a:schemeClr val="tx1"/>
                </a:solidFill>
                <a:effectLst/>
                <a:latin typeface="+mn-lt"/>
                <a:ea typeface="+mn-ea"/>
                <a:cs typeface="+mn-cs"/>
              </a:rPr>
              <a:t> is the rate of production or the rate at which something is processed.</a:t>
            </a:r>
          </a:p>
          <a:p>
            <a:r>
              <a:rPr lang="en-US" sz="1200" b="1" i="0" kern="1200" dirty="0" smtClean="0">
                <a:solidFill>
                  <a:schemeClr val="tx1"/>
                </a:solidFill>
                <a:effectLst/>
                <a:latin typeface="+mn-lt"/>
                <a:ea typeface="+mn-ea"/>
                <a:cs typeface="+mn-cs"/>
              </a:rPr>
              <a:t>Latency </a:t>
            </a:r>
            <a:r>
              <a:rPr lang="en-US" sz="1200" b="0" i="0" kern="1200" dirty="0" smtClean="0">
                <a:solidFill>
                  <a:schemeClr val="tx1"/>
                </a:solidFill>
                <a:effectLst/>
                <a:latin typeface="+mn-lt"/>
                <a:ea typeface="+mn-ea"/>
                <a:cs typeface="+mn-cs"/>
              </a:rPr>
              <a:t>from a general point of view is a time delay between the cause and the effect of some physical change in the system being observed.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LATENCY:  Delay from input into a system to provide the desired outcome.</a:t>
            </a:r>
          </a:p>
          <a:p>
            <a:r>
              <a:rPr lang="en-US" sz="1200" b="0" i="0" kern="1200" dirty="0" smtClean="0">
                <a:solidFill>
                  <a:schemeClr val="tx1"/>
                </a:solidFill>
                <a:effectLst/>
                <a:latin typeface="+mn-lt"/>
                <a:ea typeface="+mn-ea"/>
                <a:cs typeface="+mn-cs"/>
              </a:rPr>
              <a:t>THROUGH: A measure of how many units of information a system can process in a given amount of time. </a:t>
            </a: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 </a:t>
            </a:r>
          </a:p>
          <a:p>
            <a:endParaRPr lang="en-US" sz="1200" b="1"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region sizes can vary from 1 MB to 32 MB depending on the heap size.</a:t>
            </a:r>
          </a:p>
          <a:p>
            <a:r>
              <a:rPr lang="en-US" sz="1200" b="0" i="0" kern="1200" dirty="0" smtClean="0">
                <a:solidFill>
                  <a:schemeClr val="tx1"/>
                </a:solidFill>
                <a:effectLst/>
                <a:latin typeface="+mn-lt"/>
                <a:ea typeface="+mn-ea"/>
                <a:cs typeface="+mn-cs"/>
              </a:rPr>
              <a:t>The goal is to have no more than 2048 regions. The </a:t>
            </a:r>
            <a:r>
              <a:rPr lang="en-US" sz="1200" b="0" i="0" kern="1200" dirty="0" err="1" smtClean="0">
                <a:solidFill>
                  <a:schemeClr val="tx1"/>
                </a:solidFill>
                <a:effectLst/>
                <a:latin typeface="+mn-lt"/>
                <a:ea typeface="+mn-ea"/>
                <a:cs typeface="+mn-cs"/>
              </a:rPr>
              <a:t>eden</a:t>
            </a:r>
            <a:r>
              <a:rPr lang="en-US" sz="1200" b="0" i="0" kern="1200" dirty="0" smtClean="0">
                <a:solidFill>
                  <a:schemeClr val="tx1"/>
                </a:solidFill>
                <a:effectLst/>
                <a:latin typeface="+mn-lt"/>
                <a:ea typeface="+mn-ea"/>
                <a:cs typeface="+mn-cs"/>
              </a:rPr>
              <a:t>, survivor, and old generations are logical sets of these regions and are not contiguous.</a:t>
            </a:r>
          </a:p>
          <a:p>
            <a:endParaRPr lang="en-US" sz="1200" b="1" i="0" u="none" strike="noStrike"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When performing garbage collections, G1 </a:t>
            </a:r>
            <a:r>
              <a:rPr lang="en-US" sz="1200" b="0" i="0" kern="1200" dirty="0" smtClean="0">
                <a:solidFill>
                  <a:schemeClr val="tx1"/>
                </a:solidFill>
                <a:effectLst/>
                <a:latin typeface="+mn-lt"/>
                <a:ea typeface="+mn-ea"/>
                <a:cs typeface="+mn-cs"/>
              </a:rPr>
              <a:t>operates in a manner similar to the CMS collector. G1 performs a concurrent global marking phase to determine the liveness of objects throughout the heap. After the mark phase completes, G1 knows which regions are mostly empty. It collects in these regions first, which usually yields a large amount of free space. This is why this method of garbage collection is called Garbage-First. As the name suggests, G1 concentrates its collection and compaction activity on the areas of the heap that are likely to be full of reclaimable objects, that is, garbage. G1 uses a pause prediction model to meet a user-defined pause time target and selects the number of regions to collect based on the specified pause time target.</a:t>
            </a:r>
          </a:p>
          <a:p>
            <a:endParaRPr lang="en-US" sz="1200" b="0"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endParaRPr lang="en-US" sz="1200" b="1" i="0" u="none" strike="noStrike"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Technical description</a:t>
            </a:r>
          </a:p>
          <a:p>
            <a:r>
              <a:rPr lang="en-US" sz="1200" b="0" i="0" kern="1200" dirty="0" smtClean="0">
                <a:solidFill>
                  <a:schemeClr val="tx1"/>
                </a:solidFill>
                <a:effectLst/>
                <a:latin typeface="+mn-lt"/>
                <a:ea typeface="+mn-ea"/>
                <a:cs typeface="+mn-cs"/>
              </a:rPr>
              <a:t>The G1 collector achieves high performance and pause time goals through several techniques.</a:t>
            </a:r>
          </a:p>
          <a:p>
            <a:r>
              <a:rPr lang="en-US" sz="1200" b="0" i="0" kern="1200" dirty="0" smtClean="0">
                <a:solidFill>
                  <a:schemeClr val="tx1"/>
                </a:solidFill>
                <a:effectLst/>
                <a:latin typeface="+mn-lt"/>
                <a:ea typeface="+mn-ea"/>
                <a:cs typeface="+mn-cs"/>
              </a:rPr>
              <a:t>The heap is partitioned into a set of equal-sized heap regions, each a contiguous range of virtual memory. G1 performs a concurrent global marking phase to determine the liveness of objects throughout the heap. After the mark phase completes, G1 knows which regions are mostly empty. It collects in these regions first, which usually yields a large amount of free space. This is why this method of garbage collection is called Garbage-First. As the name suggests, G1 concentrates its collection and compaction activity on the areas of the heap that are likely to be full of reclaimable objects, that is, garbage. G1 uses a pause prediction model to meet a user-defined pause time target and selects the number of regions to collect based on the specified pause time target.</a:t>
            </a:r>
          </a:p>
          <a:p>
            <a:r>
              <a:rPr lang="en-US" sz="1200" b="0" i="0" kern="1200" dirty="0" smtClean="0">
                <a:solidFill>
                  <a:schemeClr val="tx1"/>
                </a:solidFill>
                <a:effectLst/>
                <a:latin typeface="+mn-lt"/>
                <a:ea typeface="+mn-ea"/>
                <a:cs typeface="+mn-cs"/>
              </a:rPr>
              <a:t>The regions identified by G1 as ripe for reclamation are garbage collected using evacuation. G1 copies objects from one or more regions of the heap to a single region on the heap, and in the process both compacts and frees up memory. This evacuation is performed in parallel on multi-processors, to decrease pause times and increase throughput. Thus, with each garbage collection, G1 continuously works to reduce fragmentation, working within the user defined pause times. This is beyond the capability of both the previous methods. CMS (Concurrent Mark Sweep ) garbage collection does not do compaction. </a:t>
            </a:r>
            <a:r>
              <a:rPr lang="en-US" sz="1200" b="0" i="0" kern="1200" dirty="0" err="1" smtClean="0">
                <a:solidFill>
                  <a:schemeClr val="tx1"/>
                </a:solidFill>
                <a:effectLst/>
                <a:latin typeface="+mn-lt"/>
                <a:ea typeface="+mn-ea"/>
                <a:cs typeface="+mn-cs"/>
              </a:rPr>
              <a:t>ParallelOld</a:t>
            </a:r>
            <a:r>
              <a:rPr lang="en-US" sz="1200" b="0" i="0" kern="1200" dirty="0" smtClean="0">
                <a:solidFill>
                  <a:schemeClr val="tx1"/>
                </a:solidFill>
                <a:effectLst/>
                <a:latin typeface="+mn-lt"/>
                <a:ea typeface="+mn-ea"/>
                <a:cs typeface="+mn-cs"/>
              </a:rPr>
              <a:t> garbage collection performs only whole-heap compaction, which results in considerable pause times.</a:t>
            </a:r>
          </a:p>
          <a:p>
            <a:r>
              <a:rPr lang="en-US" sz="1200" b="0" i="0" kern="1200" dirty="0" smtClean="0">
                <a:solidFill>
                  <a:schemeClr val="tx1"/>
                </a:solidFill>
                <a:effectLst/>
                <a:latin typeface="+mn-lt"/>
                <a:ea typeface="+mn-ea"/>
                <a:cs typeface="+mn-cs"/>
              </a:rPr>
              <a:t>It is important to note that G1 is not a real-time collector. It meets the set pause time target with high probability but not absolute certainty. Based on data from previous collections, G1 does an estimate of how many regions can be collected within the user specified target time. Thus, the collector has a reasonably accurate model of the cost of collecting the regions, and it uses this model to determine which and how many regions to collect while staying within the pause time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G1</a:t>
            </a:r>
            <a:r>
              <a:rPr lang="en-US" sz="1200" b="0" i="0" kern="1200" dirty="0" smtClean="0">
                <a:solidFill>
                  <a:schemeClr val="tx1"/>
                </a:solidFill>
                <a:effectLst/>
                <a:latin typeface="+mn-lt"/>
                <a:ea typeface="+mn-ea"/>
                <a:cs typeface="+mn-cs"/>
              </a:rPr>
              <a:t> is a generational, parallel, concurrent, and incrementally compacting low-pause collector. It works with copying in the young generation and mark-compact in the old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G1, however, is also a regionalized collector and structures the heap area into smaller regions. This gives it </a:t>
            </a:r>
            <a:r>
              <a:rPr lang="en-US" sz="1200" b="1" i="0" kern="1200" dirty="0" smtClean="0">
                <a:solidFill>
                  <a:schemeClr val="tx1"/>
                </a:solidFill>
                <a:effectLst/>
                <a:latin typeface="+mn-lt"/>
                <a:ea typeface="+mn-ea"/>
                <a:cs typeface="+mn-cs"/>
              </a:rPr>
              <a:t>the benefit of more predictable pauses</a:t>
            </a:r>
            <a:r>
              <a:rPr lang="en-US" sz="1200" b="0" i="0" kern="1200" dirty="0" smtClean="0">
                <a:solidFill>
                  <a:schemeClr val="tx1"/>
                </a:solidFill>
                <a:effectLst/>
                <a:latin typeface="+mn-lt"/>
                <a:ea typeface="+mn-ea"/>
                <a:cs typeface="+mn-cs"/>
              </a:rPr>
              <a:t>. Targeted for multiprocessor machines with a large amount of memory, G1 </a:t>
            </a:r>
            <a:r>
              <a:rPr lang="en-US" sz="1200" b="1" i="0" kern="1200" dirty="0" smtClean="0">
                <a:solidFill>
                  <a:schemeClr val="tx1"/>
                </a:solidFill>
                <a:effectLst/>
                <a:latin typeface="+mn-lt"/>
                <a:ea typeface="+mn-ea"/>
                <a:cs typeface="+mn-cs"/>
              </a:rPr>
              <a:t>is also not free from the pauses</a:t>
            </a:r>
            <a:r>
              <a:rPr lang="en-US"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Garbage First Collector </a:t>
            </a:r>
            <a:r>
              <a:rPr lang="en-US" sz="1200" b="0" i="0" kern="1200" dirty="0" smtClean="0">
                <a:solidFill>
                  <a:schemeClr val="tx1"/>
                </a:solidFill>
                <a:effectLst/>
                <a:latin typeface="+mn-lt"/>
                <a:ea typeface="+mn-ea"/>
                <a:cs typeface="+mn-cs"/>
              </a:rPr>
              <a:t>doesn’t work like other collectors and there is no concept of Young and Old generation space.  When a garbage collection is invoked, it first collects the region with lesser live data, hence “Garbage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Epsilon</a:t>
            </a:r>
            <a:r>
              <a:rPr lang="en-US" sz="1200" b="0" i="0" kern="1200" baseline="0" dirty="0" smtClean="0">
                <a:solidFill>
                  <a:schemeClr val="tx1"/>
                </a:solidFill>
                <a:effectLst/>
                <a:latin typeface="+mn-lt"/>
                <a:ea typeface="+mn-ea"/>
                <a:cs typeface="+mn-cs"/>
              </a:rPr>
              <a:t> - </a:t>
            </a:r>
            <a:r>
              <a:rPr lang="en-US" sz="1200" b="1" i="0" kern="1200" dirty="0" smtClean="0">
                <a:solidFill>
                  <a:schemeClr val="tx1"/>
                </a:solidFill>
                <a:effectLst/>
                <a:latin typeface="+mn-lt"/>
                <a:ea typeface="+mn-ea"/>
                <a:cs typeface="+mn-cs"/>
              </a:rPr>
              <a:t>passive or “no-op” collector,</a:t>
            </a:r>
            <a:r>
              <a:rPr lang="en-US" sz="1200" b="0" i="0" kern="1200" dirty="0" smtClean="0">
                <a:solidFill>
                  <a:schemeClr val="tx1"/>
                </a:solidFill>
                <a:effectLst/>
                <a:latin typeface="+mn-lt"/>
                <a:ea typeface="+mn-ea"/>
                <a:cs typeface="+mn-cs"/>
              </a:rPr>
              <a:t> which means that it handles memory allocation but doesn't recycle it! So, when the heap runs out of memory, the JVM simply shuts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why would we ever want to use a collector like that? Basically, any garbage collector has an indirect impact on the performance of the user program. It's very difficult to benchmark an application and understand the impact of garbage collection on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Epsilon serves exactly that purpose. It simply </a:t>
            </a:r>
            <a:r>
              <a:rPr lang="en-US" sz="1200" b="1" i="0" kern="1200" dirty="0" smtClean="0">
                <a:solidFill>
                  <a:schemeClr val="tx1"/>
                </a:solidFill>
                <a:effectLst/>
                <a:latin typeface="+mn-lt"/>
                <a:ea typeface="+mn-ea"/>
                <a:cs typeface="+mn-cs"/>
              </a:rPr>
              <a:t>removes the impact of a garbage collector</a:t>
            </a:r>
            <a:r>
              <a:rPr lang="en-US" sz="1200" b="0" i="0" kern="1200" dirty="0" smtClean="0">
                <a:solidFill>
                  <a:schemeClr val="tx1"/>
                </a:solidFill>
                <a:effectLst/>
                <a:latin typeface="+mn-lt"/>
                <a:ea typeface="+mn-ea"/>
                <a:cs typeface="+mn-cs"/>
              </a:rPr>
              <a:t> and lets us run the application in isolation. But, this expects us to have a very clear understanding of the memory requirements of our application. Consequently, we can achieve better performance from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Yes </a:t>
            </a:r>
            <a:r>
              <a:rPr lang="en-US" b="1" dirty="0" smtClean="0"/>
              <a:t>ZGC</a:t>
            </a:r>
            <a:r>
              <a:rPr lang="en-US" dirty="0" smtClean="0"/>
              <a:t> provides a short pause times when cleaning up heap memories. However, it didn’t return unused </a:t>
            </a:r>
            <a:r>
              <a:rPr lang="en-US" b="1" dirty="0" smtClean="0"/>
              <a:t>heap memory to the operating system</a:t>
            </a:r>
            <a:r>
              <a:rPr lang="en-US" dirty="0" smtClean="0"/>
              <a:t>, this improved in Java 13. Added support for Win in Java 14, and became prod-feature in </a:t>
            </a:r>
            <a:r>
              <a:rPr lang="en-US" b="1" dirty="0" smtClean="0"/>
              <a:t>Java 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ZGC</a:t>
            </a:r>
            <a:r>
              <a:rPr lang="en-US" sz="1200" b="0" i="0" kern="1200" dirty="0" smtClean="0">
                <a:solidFill>
                  <a:schemeClr val="tx1"/>
                </a:solidFill>
                <a:effectLst/>
                <a:latin typeface="+mn-lt"/>
                <a:ea typeface="+mn-ea"/>
                <a:cs typeface="+mn-cs"/>
              </a:rPr>
              <a:t> performs all expensive work concurrently,</a:t>
            </a:r>
            <a:r>
              <a:rPr lang="en-US" sz="1200" b="1" i="0" kern="1200" dirty="0" smtClean="0">
                <a:solidFill>
                  <a:schemeClr val="tx1"/>
                </a:solidFill>
                <a:effectLst/>
                <a:latin typeface="+mn-lt"/>
                <a:ea typeface="+mn-ea"/>
                <a:cs typeface="+mn-cs"/>
              </a:rPr>
              <a:t> without stopping the execution of application threads for more than 10 </a:t>
            </a:r>
            <a:r>
              <a:rPr lang="en-US" sz="1200" b="1" i="0" kern="1200" dirty="0" err="1" smtClean="0">
                <a:solidFill>
                  <a:schemeClr val="tx1"/>
                </a:solidFill>
                <a:effectLst/>
                <a:latin typeface="+mn-lt"/>
                <a:ea typeface="+mn-ea"/>
                <a:cs typeface="+mn-cs"/>
              </a:rPr>
              <a:t>ms</a:t>
            </a:r>
            <a:r>
              <a:rPr lang="en-US" sz="1200" b="0" i="0" kern="1200" dirty="0" smtClean="0">
                <a:solidFill>
                  <a:schemeClr val="tx1"/>
                </a:solidFill>
                <a:effectLst/>
                <a:latin typeface="+mn-lt"/>
                <a:ea typeface="+mn-ea"/>
                <a:cs typeface="+mn-cs"/>
              </a:rPr>
              <a:t>, which makes it suitable for applications that require low latency. It uses</a:t>
            </a:r>
            <a:r>
              <a:rPr lang="en-US" sz="1200" b="1" i="0" kern="1200" dirty="0" smtClean="0">
                <a:solidFill>
                  <a:schemeClr val="tx1"/>
                </a:solidFill>
                <a:effectLst/>
                <a:latin typeface="+mn-lt"/>
                <a:ea typeface="+mn-ea"/>
                <a:cs typeface="+mn-cs"/>
              </a:rPr>
              <a:t> load barriers with colored pointers</a:t>
            </a:r>
            <a:r>
              <a:rPr lang="en-US" sz="1200" b="0" i="0" kern="1200" dirty="0" smtClean="0">
                <a:solidFill>
                  <a:schemeClr val="tx1"/>
                </a:solidFill>
                <a:effectLst/>
                <a:latin typeface="+mn-lt"/>
                <a:ea typeface="+mn-ea"/>
                <a:cs typeface="+mn-cs"/>
              </a:rPr>
              <a:t> to perform concurrent operations when the threads are running and they are used to keep track of heap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Further, the Z collector takes advantage </a:t>
            </a:r>
            <a:r>
              <a:rPr lang="en-US" sz="1200" b="1" i="0" kern="1200" dirty="0" smtClean="0">
                <a:solidFill>
                  <a:schemeClr val="tx1"/>
                </a:solidFill>
                <a:effectLst/>
                <a:latin typeface="+mn-lt"/>
                <a:ea typeface="+mn-ea"/>
                <a:cs typeface="+mn-cs"/>
              </a:rPr>
              <a:t>of 64-bit pointers with a technique </a:t>
            </a:r>
            <a:r>
              <a:rPr lang="en-US" sz="1200" b="0" i="0" kern="1200" dirty="0" smtClean="0">
                <a:solidFill>
                  <a:schemeClr val="tx1"/>
                </a:solidFill>
                <a:effectLst/>
                <a:latin typeface="+mn-lt"/>
                <a:ea typeface="+mn-ea"/>
                <a:cs typeface="+mn-cs"/>
              </a:rPr>
              <a:t>called </a:t>
            </a:r>
            <a:r>
              <a:rPr lang="en-US" sz="1200" b="1" i="0" kern="1200" dirty="0" smtClean="0">
                <a:solidFill>
                  <a:schemeClr val="tx1"/>
                </a:solidFill>
                <a:effectLst/>
                <a:latin typeface="+mn-lt"/>
                <a:ea typeface="+mn-ea"/>
                <a:cs typeface="+mn-cs"/>
              </a:rPr>
              <a:t>pointer coloring.</a:t>
            </a:r>
            <a:r>
              <a:rPr lang="en-US" sz="1200" b="0" i="0" kern="1200" dirty="0" smtClean="0">
                <a:solidFill>
                  <a:schemeClr val="tx1"/>
                </a:solidFill>
                <a:effectLst/>
                <a:latin typeface="+mn-lt"/>
                <a:ea typeface="+mn-ea"/>
                <a:cs typeface="+mn-cs"/>
              </a:rPr>
              <a:t> Here, the colored pointers store extra information about objects on the heap. The Z collector remaps objects using the extra information stored in the pointer to reduce memory fragmentation.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https://www.baeldung.com/jvm-experimental-garbage-collectors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For instance, </a:t>
            </a:r>
            <a:r>
              <a:rPr lang="en-US" sz="1200" b="1" i="0" kern="1200" dirty="0" err="1" smtClean="0">
                <a:solidFill>
                  <a:schemeClr val="tx1"/>
                </a:solidFill>
                <a:effectLst/>
                <a:latin typeface="+mn-lt"/>
                <a:ea typeface="+mn-ea"/>
                <a:cs typeface="+mn-cs"/>
              </a:rPr>
              <a:t>Shenendoah</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rPr>
              <a:t>attempts to perform object relocation and compaction concurrently.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essentially means that the pause time in Shenandoah is no longer directly proportional to the heap size. Hence, it can </a:t>
            </a:r>
            <a:r>
              <a:rPr lang="en-US" sz="1200" b="1" i="0" kern="1200" dirty="0" smtClean="0">
                <a:solidFill>
                  <a:schemeClr val="tx1"/>
                </a:solidFill>
                <a:effectLst/>
                <a:latin typeface="+mn-lt"/>
                <a:ea typeface="+mn-ea"/>
                <a:cs typeface="+mn-cs"/>
              </a:rPr>
              <a:t>provide consistent low-pause behavior, irrespective of the heap size</a:t>
            </a:r>
            <a:r>
              <a:rPr lang="en-US" sz="1200" b="0" i="0" kern="1200" dirty="0" smtClean="0">
                <a:solidFill>
                  <a:schemeClr val="tx1"/>
                </a:solidFill>
                <a:effectLst/>
                <a:latin typeface="+mn-lt"/>
                <a:ea typeface="+mn-ea"/>
                <a:cs typeface="+mn-cs"/>
              </a:rPr>
              <a:t>.</a:t>
            </a: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smtClean="0">
                <a:solidFill>
                  <a:schemeClr val="tx1"/>
                </a:solidFill>
                <a:effectLst/>
                <a:latin typeface="+mn-lt"/>
                <a:ea typeface="+mn-ea"/>
                <a:cs typeface="+mn-cs"/>
                <a:hlinkClick r:id="rId3"/>
              </a:rPr>
              <a:t>Shenandoah</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an experimental collector that has been introduced in Java 12 and is being positioned as a latency specialist</a:t>
            </a:r>
            <a:r>
              <a:rPr lang="en-US" sz="1200" b="0" i="0" kern="1200" dirty="0" smtClean="0">
                <a:solidFill>
                  <a:schemeClr val="tx1"/>
                </a:solidFill>
                <a:effectLst/>
                <a:latin typeface="+mn-lt"/>
                <a:ea typeface="+mn-ea"/>
                <a:cs typeface="+mn-cs"/>
              </a:rPr>
              <a:t>. It tries to reduce pause times by doing more of its garbage collection work concurrently with the user program.</a:t>
            </a: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Shenandoah, like G1, is a regionalized collector. This means that it </a:t>
            </a:r>
            <a:r>
              <a:rPr lang="en-US" sz="1200" b="1" i="0" kern="1200" dirty="0" smtClean="0">
                <a:solidFill>
                  <a:schemeClr val="tx1"/>
                </a:solidFill>
                <a:effectLst/>
                <a:latin typeface="+mn-lt"/>
                <a:ea typeface="+mn-ea"/>
                <a:cs typeface="+mn-cs"/>
              </a:rPr>
              <a:t>divides the heap area into a collection of equal-sized regions</a:t>
            </a:r>
            <a:r>
              <a:rPr lang="en-US" sz="1200" b="0" i="0" kern="1200" dirty="0" smtClean="0">
                <a:solidFill>
                  <a:schemeClr val="tx1"/>
                </a:solidFill>
                <a:effectLst/>
                <a:latin typeface="+mn-lt"/>
                <a:ea typeface="+mn-ea"/>
                <a:cs typeface="+mn-cs"/>
              </a:rPr>
              <a:t>. A region is basically a unit of memory allocation or reclamation:</a:t>
            </a: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unlike G1 and other generational collectors, Shenandoah </a:t>
            </a:r>
            <a:r>
              <a:rPr lang="en-US" sz="1200" b="1" i="0" kern="1200" dirty="0" smtClean="0">
                <a:solidFill>
                  <a:schemeClr val="tx1"/>
                </a:solidFill>
                <a:effectLst/>
                <a:latin typeface="+mn-lt"/>
                <a:ea typeface="+mn-ea"/>
                <a:cs typeface="+mn-cs"/>
              </a:rPr>
              <a:t>doesn't divide the heap area into generations</a:t>
            </a:r>
            <a:r>
              <a:rPr lang="en-US" sz="1200" b="0" i="0" kern="1200" dirty="0" smtClean="0">
                <a:solidFill>
                  <a:schemeClr val="tx1"/>
                </a:solidFill>
                <a:effectLst/>
                <a:latin typeface="+mn-lt"/>
                <a:ea typeface="+mn-ea"/>
                <a:cs typeface="+mn-cs"/>
              </a:rPr>
              <a:t>. Therefore, it has to mark most of the live objects every cycle, which generational collectors can avoid.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smtClean="0"/>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https://www.baeldung.com/jvm-garbage-collectors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Default Server connector in Java 11. </a:t>
            </a:r>
          </a:p>
          <a:p>
            <a:endParaRPr lang="en-US" sz="1200" b="1" i="0"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G1 (Garbage First) Garbage Collector</a:t>
            </a:r>
            <a:r>
              <a:rPr lang="en-US" sz="1200" b="0" i="0" kern="1200" dirty="0" smtClean="0">
                <a:solidFill>
                  <a:schemeClr val="tx1"/>
                </a:solidFill>
                <a:effectLst/>
                <a:latin typeface="+mn-lt"/>
                <a:ea typeface="+mn-ea"/>
                <a:cs typeface="+mn-cs"/>
              </a:rPr>
              <a:t> is designed for applications running on multi-processor machines with large memory space. It's available since </a:t>
            </a:r>
            <a:r>
              <a:rPr lang="en-US" sz="1200" b="0" i="1" kern="1200" dirty="0" smtClean="0">
                <a:solidFill>
                  <a:schemeClr val="tx1"/>
                </a:solidFill>
                <a:effectLst/>
                <a:latin typeface="+mn-lt"/>
                <a:ea typeface="+mn-ea"/>
                <a:cs typeface="+mn-cs"/>
              </a:rPr>
              <a:t>JDK7 Update 4</a:t>
            </a:r>
            <a:r>
              <a:rPr lang="en-US" sz="1200" b="0" i="0" kern="1200" dirty="0" smtClean="0">
                <a:solidFill>
                  <a:schemeClr val="tx1"/>
                </a:solidFill>
                <a:effectLst/>
                <a:latin typeface="+mn-lt"/>
                <a:ea typeface="+mn-ea"/>
                <a:cs typeface="+mn-cs"/>
              </a:rPr>
              <a:t> and in later releases.</a:t>
            </a:r>
          </a:p>
          <a:p>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Serial Garbage Collector</a:t>
            </a:r>
          </a:p>
          <a:p>
            <a:r>
              <a:rPr lang="en-US" sz="1200" b="0" i="0" kern="1200" dirty="0" smtClean="0">
                <a:solidFill>
                  <a:schemeClr val="tx1"/>
                </a:solidFill>
                <a:effectLst/>
                <a:latin typeface="+mn-lt"/>
                <a:ea typeface="+mn-ea"/>
                <a:cs typeface="+mn-cs"/>
              </a:rPr>
              <a:t>This is the simplest GC implementation, as it basically works with a single thread. As a result, </a:t>
            </a:r>
            <a:r>
              <a:rPr lang="en-US" sz="1200" b="1" i="0" kern="1200" dirty="0" smtClean="0">
                <a:solidFill>
                  <a:schemeClr val="tx1"/>
                </a:solidFill>
                <a:effectLst/>
                <a:latin typeface="+mn-lt"/>
                <a:ea typeface="+mn-ea"/>
                <a:cs typeface="+mn-cs"/>
              </a:rPr>
              <a:t>this </a:t>
            </a:r>
            <a:r>
              <a:rPr lang="en-US" sz="1200" b="1" i="1" kern="1200" dirty="0" smtClean="0">
                <a:solidFill>
                  <a:schemeClr val="tx1"/>
                </a:solidFill>
                <a:effectLst/>
                <a:latin typeface="+mn-lt"/>
                <a:ea typeface="+mn-ea"/>
                <a:cs typeface="+mn-cs"/>
              </a:rPr>
              <a:t>GC</a:t>
            </a:r>
            <a:r>
              <a:rPr lang="en-US" sz="1200" b="1" i="0" kern="1200" dirty="0" smtClean="0">
                <a:solidFill>
                  <a:schemeClr val="tx1"/>
                </a:solidFill>
                <a:effectLst/>
                <a:latin typeface="+mn-lt"/>
                <a:ea typeface="+mn-ea"/>
                <a:cs typeface="+mn-cs"/>
              </a:rPr>
              <a:t> implementation freezes all application threads when it runs</a:t>
            </a:r>
            <a:r>
              <a:rPr lang="en-US" sz="1200" b="0" i="0" kern="1200" dirty="0" smtClean="0">
                <a:solidFill>
                  <a:schemeClr val="tx1"/>
                </a:solidFill>
                <a:effectLst/>
                <a:latin typeface="+mn-lt"/>
                <a:ea typeface="+mn-ea"/>
                <a:cs typeface="+mn-cs"/>
              </a:rPr>
              <a:t>. Hence, it is not a good idea to use it in multi-threaded applications like server environments.</a:t>
            </a:r>
          </a:p>
          <a:p>
            <a:r>
              <a:rPr lang="en-US" sz="1200" b="0" i="0" kern="1200" dirty="0" smtClean="0">
                <a:solidFill>
                  <a:schemeClr val="tx1"/>
                </a:solidFill>
                <a:effectLst/>
                <a:latin typeface="+mn-lt"/>
                <a:ea typeface="+mn-ea"/>
                <a:cs typeface="+mn-cs"/>
              </a:rPr>
              <a:t>However, there was </a:t>
            </a:r>
            <a:r>
              <a:rPr lang="en-US" sz="1200" b="0" i="0" u="none" strike="noStrike" kern="1200" dirty="0" smtClean="0">
                <a:solidFill>
                  <a:schemeClr val="tx1"/>
                </a:solidFill>
                <a:effectLst/>
                <a:latin typeface="+mn-lt"/>
                <a:ea typeface="+mn-ea"/>
                <a:cs typeface="+mn-cs"/>
                <a:hlinkClick r:id="rId4"/>
              </a:rPr>
              <a:t>an excellent talk</a:t>
            </a:r>
            <a:r>
              <a:rPr lang="en-US" sz="1200" b="0" i="0" kern="1200" dirty="0" smtClean="0">
                <a:solidFill>
                  <a:schemeClr val="tx1"/>
                </a:solidFill>
                <a:effectLst/>
                <a:latin typeface="+mn-lt"/>
                <a:ea typeface="+mn-ea"/>
                <a:cs typeface="+mn-cs"/>
              </a:rPr>
              <a:t> by </a:t>
            </a:r>
            <a:r>
              <a:rPr lang="en-US" sz="1200" b="0" i="1" kern="1200" dirty="0" smtClean="0">
                <a:solidFill>
                  <a:schemeClr val="tx1"/>
                </a:solidFill>
                <a:effectLst/>
                <a:latin typeface="+mn-lt"/>
                <a:ea typeface="+mn-ea"/>
                <a:cs typeface="+mn-cs"/>
              </a:rPr>
              <a:t>Twitter</a:t>
            </a:r>
            <a:r>
              <a:rPr lang="en-US" sz="1200" b="0" i="0" kern="1200" dirty="0" smtClean="0">
                <a:solidFill>
                  <a:schemeClr val="tx1"/>
                </a:solidFill>
                <a:effectLst/>
                <a:latin typeface="+mn-lt"/>
                <a:ea typeface="+mn-ea"/>
                <a:cs typeface="+mn-cs"/>
              </a:rPr>
              <a:t> engineers at </a:t>
            </a:r>
            <a:r>
              <a:rPr lang="en-US" sz="1200" b="0" i="0" kern="1200" dirty="0" err="1" smtClean="0">
                <a:solidFill>
                  <a:schemeClr val="tx1"/>
                </a:solidFill>
                <a:effectLst/>
                <a:latin typeface="+mn-lt"/>
                <a:ea typeface="+mn-ea"/>
                <a:cs typeface="+mn-cs"/>
              </a:rPr>
              <a:t>QCon</a:t>
            </a:r>
            <a:r>
              <a:rPr lang="en-US" sz="1200" b="0" i="0" kern="1200" dirty="0" smtClean="0">
                <a:solidFill>
                  <a:schemeClr val="tx1"/>
                </a:solidFill>
                <a:effectLst/>
                <a:latin typeface="+mn-lt"/>
                <a:ea typeface="+mn-ea"/>
                <a:cs typeface="+mn-cs"/>
              </a:rPr>
              <a:t> 2012 on the performance of </a:t>
            </a:r>
            <a:r>
              <a:rPr lang="en-US" sz="1200" b="0" i="1" kern="1200" dirty="0" smtClean="0">
                <a:solidFill>
                  <a:schemeClr val="tx1"/>
                </a:solidFill>
                <a:effectLst/>
                <a:latin typeface="+mn-lt"/>
                <a:ea typeface="+mn-ea"/>
                <a:cs typeface="+mn-cs"/>
              </a:rPr>
              <a:t>Serial Garbage Collector</a:t>
            </a:r>
            <a:r>
              <a:rPr lang="en-US" sz="1200" b="0" i="0" kern="1200" dirty="0" smtClean="0">
                <a:solidFill>
                  <a:schemeClr val="tx1"/>
                </a:solidFill>
                <a:effectLst/>
                <a:latin typeface="+mn-lt"/>
                <a:ea typeface="+mn-ea"/>
                <a:cs typeface="+mn-cs"/>
              </a:rPr>
              <a:t> – which is a good way to understand this collector better.</a:t>
            </a:r>
          </a:p>
          <a:p>
            <a:r>
              <a:rPr lang="en-US" sz="1200" b="0" i="0" kern="1200" dirty="0" smtClean="0">
                <a:solidFill>
                  <a:schemeClr val="tx1"/>
                </a:solidFill>
                <a:effectLst/>
                <a:latin typeface="+mn-lt"/>
                <a:ea typeface="+mn-ea"/>
                <a:cs typeface="+mn-cs"/>
              </a:rPr>
              <a:t>The Serial GC is the garbage collector of choice for most applications that do not have small pause time requirements and run on client-style machines. To enable </a:t>
            </a:r>
            <a:r>
              <a:rPr lang="en-US" sz="1200" b="0" i="1" kern="1200" dirty="0" smtClean="0">
                <a:solidFill>
                  <a:schemeClr val="tx1"/>
                </a:solidFill>
                <a:effectLst/>
                <a:latin typeface="+mn-lt"/>
                <a:ea typeface="+mn-ea"/>
                <a:cs typeface="+mn-cs"/>
              </a:rPr>
              <a:t>Serial Garbage Collector</a:t>
            </a:r>
            <a:r>
              <a:rPr lang="en-US" sz="1200" b="0" i="0" kern="1200" dirty="0" smtClean="0">
                <a:solidFill>
                  <a:schemeClr val="tx1"/>
                </a:solidFill>
                <a:effectLst/>
                <a:latin typeface="+mn-lt"/>
                <a:ea typeface="+mn-ea"/>
                <a:cs typeface="+mn-cs"/>
              </a:rPr>
              <a:t>, we can use the following argument:</a:t>
            </a: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11</a:t>
            </a:fld>
            <a:endParaRPr lang="en-US"/>
          </a:p>
        </p:txBody>
      </p:sp>
    </p:spTree>
    <p:extLst>
      <p:ext uri="{BB962C8B-B14F-4D97-AF65-F5344CB8AC3E}">
        <p14:creationId xmlns:p14="http://schemas.microsoft.com/office/powerpoint/2010/main" val="834305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Z Garbage Collector (ZGC): Low Latency in JDK 11with Per </a:t>
            </a:r>
            <a:r>
              <a:rPr lang="en-US" sz="1200" b="0" i="0" kern="1200" dirty="0" err="1" smtClean="0">
                <a:solidFill>
                  <a:schemeClr val="tx1"/>
                </a:solidFill>
                <a:effectLst/>
                <a:latin typeface="+mn-lt"/>
                <a:ea typeface="+mn-ea"/>
                <a:cs typeface="+mn-cs"/>
              </a:rPr>
              <a:t>Liden</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https://www.youtube.com/watch?v=7k_XfLGu-Ts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12</a:t>
            </a:fld>
            <a:endParaRPr lang="en-US"/>
          </a:p>
        </p:txBody>
      </p:sp>
    </p:spTree>
    <p:extLst>
      <p:ext uri="{BB962C8B-B14F-4D97-AF65-F5344CB8AC3E}">
        <p14:creationId xmlns:p14="http://schemas.microsoft.com/office/powerpoint/2010/main" val="301704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B050"/>
                </a:solidFill>
              </a:rPr>
              <a:t>&gt;</a:t>
            </a:r>
            <a:r>
              <a:rPr lang="en-US" sz="1200" dirty="0" err="1" smtClean="0">
                <a:solidFill>
                  <a:srgbClr val="00B050"/>
                </a:solidFill>
              </a:rPr>
              <a:t>jps</a:t>
            </a:r>
            <a:r>
              <a:rPr lang="en-US" sz="1200" dirty="0" smtClean="0">
                <a:solidFill>
                  <a:srgbClr val="00B050"/>
                </a:solidFill>
              </a:rPr>
              <a:t> </a:t>
            </a:r>
            <a:r>
              <a:rPr lang="en-US" sz="1200" dirty="0" smtClean="0">
                <a:solidFill>
                  <a:srgbClr val="002060"/>
                </a:solidFill>
              </a:rPr>
              <a:t> - lists the instrumented Java </a:t>
            </a:r>
            <a:r>
              <a:rPr lang="en-US" sz="1200" dirty="0" err="1" smtClean="0">
                <a:solidFill>
                  <a:srgbClr val="002060"/>
                </a:solidFill>
              </a:rPr>
              <a:t>HotSpot</a:t>
            </a:r>
            <a:r>
              <a:rPr lang="en-US" sz="1200" dirty="0" smtClean="0">
                <a:solidFill>
                  <a:srgbClr val="002060"/>
                </a:solidFill>
              </a:rPr>
              <a:t> VMs on the target system.</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&gt;C:\apps\Java\visualvm_206\bin&gt;visualvm.exe --</a:t>
            </a:r>
            <a:r>
              <a:rPr lang="en-US" dirty="0" err="1" smtClean="0"/>
              <a:t>jdkhome</a:t>
            </a:r>
            <a:r>
              <a:rPr lang="en-US" dirty="0" smtClean="0"/>
              <a:t> C:\apps\Java\jdk-11</a:t>
            </a:r>
          </a:p>
          <a:p>
            <a:endParaRPr lang="en-US" dirty="0" smtClean="0"/>
          </a:p>
          <a:p>
            <a:endParaRPr lang="en-US" dirty="0" smtClean="0"/>
          </a:p>
          <a:p>
            <a:r>
              <a:rPr lang="en-US" dirty="0" smtClean="0"/>
              <a:t>Java Reference Objects</a:t>
            </a:r>
          </a:p>
          <a:p>
            <a:r>
              <a:rPr lang="en-US" dirty="0" err="1" smtClean="0"/>
              <a:t>Java.lang.reference</a:t>
            </a:r>
            <a:endParaRPr lang="en-US" dirty="0" smtClean="0"/>
          </a:p>
          <a:p>
            <a:endParaRPr lang="en-US" dirty="0" smtClean="0"/>
          </a:p>
          <a:p>
            <a:r>
              <a:rPr lang="en-US" dirty="0" smtClean="0"/>
              <a:t>https://www.dynatrace.com/news/blog/why-object-caches-need-to-be-memory-sensitive-guest-blog-by-christopher-andre/</a:t>
            </a:r>
          </a:p>
          <a:p>
            <a:endParaRPr lang="en-US" dirty="0" smtClean="0"/>
          </a:p>
          <a:p>
            <a:r>
              <a:rPr lang="en-US" dirty="0" smtClean="0"/>
              <a:t>https://www.cs.purdue.edu/homes/hosking/ismm2000/papers/boehm.pdf</a:t>
            </a:r>
          </a:p>
          <a:p>
            <a:endParaRPr lang="en-US" dirty="0" smtClean="0"/>
          </a:p>
          <a:p>
            <a:r>
              <a:rPr lang="en-US" sz="1200" dirty="0" err="1" smtClean="0">
                <a:solidFill>
                  <a:srgbClr val="002060"/>
                </a:solidFill>
              </a:rPr>
              <a:t>Gccapacity</a:t>
            </a:r>
            <a:r>
              <a:rPr lang="en-US" sz="1200" dirty="0" smtClean="0">
                <a:solidFill>
                  <a:srgbClr val="002060"/>
                </a:solidFill>
              </a:rPr>
              <a:t>  - to see how </a:t>
            </a:r>
            <a:r>
              <a:rPr lang="en-US" sz="1200" dirty="0" err="1" smtClean="0">
                <a:solidFill>
                  <a:srgbClr val="002060"/>
                </a:solidFill>
              </a:rPr>
              <a:t>mauch</a:t>
            </a:r>
            <a:r>
              <a:rPr lang="en-US" sz="1200" dirty="0" smtClean="0">
                <a:solidFill>
                  <a:srgbClr val="002060"/>
                </a:solidFill>
              </a:rPr>
              <a:t> memory is allocated to generations,</a:t>
            </a:r>
          </a:p>
          <a:p>
            <a:r>
              <a:rPr lang="en-US" sz="1200" dirty="0" err="1" smtClean="0">
                <a:solidFill>
                  <a:srgbClr val="002060"/>
                </a:solidFill>
              </a:rPr>
              <a:t>Gcutil</a:t>
            </a:r>
            <a:r>
              <a:rPr lang="en-US" sz="1200" dirty="0" smtClean="0">
                <a:solidFill>
                  <a:srgbClr val="002060"/>
                </a:solidFill>
              </a:rPr>
              <a:t> – gives statistics</a:t>
            </a:r>
          </a:p>
          <a:p>
            <a:r>
              <a:rPr lang="en-US" sz="1200" dirty="0" smtClean="0">
                <a:solidFill>
                  <a:srgbClr val="002060"/>
                </a:solidFill>
              </a:rPr>
              <a:t>Full </a:t>
            </a:r>
            <a:r>
              <a:rPr lang="en-US" sz="1200" dirty="0" err="1" smtClean="0">
                <a:solidFill>
                  <a:srgbClr val="002060"/>
                </a:solidFill>
              </a:rPr>
              <a:t>gc</a:t>
            </a:r>
            <a:r>
              <a:rPr lang="en-US" sz="1200" dirty="0" smtClean="0">
                <a:solidFill>
                  <a:srgbClr val="002060"/>
                </a:solidFill>
              </a:rPr>
              <a:t> – command – about on going GC</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13</a:t>
            </a:fld>
            <a:endParaRPr lang="en-US"/>
          </a:p>
        </p:txBody>
      </p:sp>
    </p:spTree>
    <p:extLst>
      <p:ext uri="{BB962C8B-B14F-4D97-AF65-F5344CB8AC3E}">
        <p14:creationId xmlns:p14="http://schemas.microsoft.com/office/powerpoint/2010/main" val="3439544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14</a:t>
            </a:fld>
            <a:endParaRPr lang="en-US"/>
          </a:p>
        </p:txBody>
      </p:sp>
    </p:spTree>
    <p:extLst>
      <p:ext uri="{BB962C8B-B14F-4D97-AF65-F5344CB8AC3E}">
        <p14:creationId xmlns:p14="http://schemas.microsoft.com/office/powerpoint/2010/main" val="1240399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Memory management is a crucial element in many types of applications.</a:t>
            </a:r>
          </a:p>
          <a:p>
            <a:r>
              <a:rPr lang="en-US" sz="1200" b="0" i="0" u="none" strike="noStrike" kern="1200" baseline="0" dirty="0" smtClean="0">
                <a:solidFill>
                  <a:schemeClr val="tx1"/>
                </a:solidFill>
                <a:latin typeface="+mn-lt"/>
                <a:ea typeface="+mn-ea"/>
                <a:cs typeface="+mn-cs"/>
              </a:rPr>
              <a:t>Consider a program that reads in large amounts of data, say from somewhere else</a:t>
            </a:r>
          </a:p>
          <a:p>
            <a:r>
              <a:rPr lang="en-US" sz="1200" b="0" i="0" u="none" strike="noStrike" kern="1200" baseline="0" dirty="0" smtClean="0">
                <a:solidFill>
                  <a:schemeClr val="tx1"/>
                </a:solidFill>
                <a:latin typeface="+mn-lt"/>
                <a:ea typeface="+mn-ea"/>
                <a:cs typeface="+mn-cs"/>
              </a:rPr>
              <a:t>on a network, and then writes that data into a database on a hard drive. A typical</a:t>
            </a:r>
          </a:p>
          <a:p>
            <a:r>
              <a:rPr lang="en-US" sz="1200" b="0" i="0" u="none" strike="noStrike" kern="1200" baseline="0" dirty="0" smtClean="0">
                <a:solidFill>
                  <a:schemeClr val="tx1"/>
                </a:solidFill>
                <a:latin typeface="+mn-lt"/>
                <a:ea typeface="+mn-ea"/>
                <a:cs typeface="+mn-cs"/>
              </a:rPr>
              <a:t>design would be to read the data into some sort of collection in memory, perform</a:t>
            </a:r>
          </a:p>
          <a:p>
            <a:r>
              <a:rPr lang="en-US" sz="1200" b="0" i="0" u="none" strike="noStrike" kern="1200" baseline="0" dirty="0" smtClean="0">
                <a:solidFill>
                  <a:schemeClr val="tx1"/>
                </a:solidFill>
                <a:latin typeface="+mn-lt"/>
                <a:ea typeface="+mn-ea"/>
                <a:cs typeface="+mn-cs"/>
              </a:rPr>
              <a:t>some operations on the data, and then write the data into the database.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operation might be performed thousands of times, and in languages</a:t>
            </a:r>
          </a:p>
          <a:p>
            <a:r>
              <a:rPr lang="en-US" sz="1200" b="0" i="0" u="none" strike="noStrike" kern="1200" baseline="0" dirty="0" smtClean="0">
                <a:solidFill>
                  <a:schemeClr val="tx1"/>
                </a:solidFill>
                <a:latin typeface="+mn-lt"/>
                <a:ea typeface="+mn-ea"/>
                <a:cs typeface="+mn-cs"/>
              </a:rPr>
              <a:t>like C or C++ that do not offer automatic garbage collection, a small flaw in the</a:t>
            </a:r>
          </a:p>
          <a:p>
            <a:r>
              <a:rPr lang="en-US" sz="1200" b="0" i="0" u="none" strike="noStrike" kern="1200" baseline="0" dirty="0" smtClean="0">
                <a:solidFill>
                  <a:schemeClr val="tx1"/>
                </a:solidFill>
                <a:latin typeface="+mn-lt"/>
                <a:ea typeface="+mn-ea"/>
                <a:cs typeface="+mn-cs"/>
              </a:rPr>
              <a:t>logic that manually empties or deletes the collection data structures can allow small</a:t>
            </a:r>
          </a:p>
          <a:p>
            <a:r>
              <a:rPr lang="en-US" sz="1200" b="0" i="0" u="none" strike="noStrike" kern="1200" baseline="0" dirty="0" smtClean="0">
                <a:solidFill>
                  <a:schemeClr val="tx1"/>
                </a:solidFill>
                <a:latin typeface="+mn-lt"/>
                <a:ea typeface="+mn-ea"/>
                <a:cs typeface="+mn-cs"/>
              </a:rPr>
              <a:t>amounts of memory to be improperly reclaimed or lost. Forever.</a:t>
            </a:r>
          </a:p>
          <a:p>
            <a:endParaRPr lang="en-US" sz="1200" b="0" i="0" u="none" strike="noStrike" kern="1200" baseline="0" dirty="0" smtClean="0">
              <a:solidFill>
                <a:schemeClr val="tx1"/>
              </a:solidFill>
              <a:latin typeface="+mn-lt"/>
              <a:ea typeface="+mn-ea"/>
              <a:cs typeface="+mn-cs"/>
            </a:endParaRPr>
          </a:p>
          <a:p>
            <a:r>
              <a:rPr lang="en-US" dirty="0" smtClean="0"/>
              <a:t>https://www.betsol.com/blog/java-memory-management-for-java-virtual-machine-jvm/</a:t>
            </a:r>
          </a:p>
          <a:p>
            <a:r>
              <a:rPr lang="en-US" dirty="0" smtClean="0"/>
              <a:t>http://tutorials.jenkov.com/java-concurrency/java-memory-model.html </a:t>
            </a:r>
          </a:p>
          <a:p>
            <a:endParaRPr lang="en-US" dirty="0" smtClean="0"/>
          </a:p>
          <a:p>
            <a:r>
              <a:rPr lang="en-US" sz="1200" b="0" i="0" kern="1200" dirty="0" smtClean="0">
                <a:solidFill>
                  <a:schemeClr val="tx1"/>
                </a:solidFill>
                <a:effectLst/>
                <a:latin typeface="+mn-lt"/>
                <a:ea typeface="+mn-ea"/>
                <a:cs typeface="+mn-cs"/>
              </a:rPr>
              <a:t>The Java memory model specifies how the Java virtual machine works with the computer's memory (RAM). The Java virtual machine is a model of a whole computer so this model naturally includes a memory model - AKA the Java memory model.</a:t>
            </a:r>
          </a:p>
          <a:p>
            <a:r>
              <a:rPr lang="en-US" sz="1200" b="0" i="0" kern="1200" dirty="0" smtClean="0">
                <a:solidFill>
                  <a:schemeClr val="tx1"/>
                </a:solidFill>
                <a:effectLst/>
                <a:latin typeface="+mn-lt"/>
                <a:ea typeface="+mn-ea"/>
                <a:cs typeface="+mn-cs"/>
              </a:rPr>
              <a:t>It is very important to understand the Java memory model if you want to design correctly behaving concurrent programs. The Java memory model specifies how and when different threads can see values written to shared variables by other threads, and how to synchronize access to shared variables when necessary.</a:t>
            </a:r>
          </a:p>
          <a:p>
            <a:endParaRPr lang="en-US" dirty="0" smtClean="0"/>
          </a:p>
          <a:p>
            <a:endParaRPr lang="en-US" dirty="0" smtClean="0"/>
          </a:p>
          <a:p>
            <a:r>
              <a:rPr lang="en-US" sz="1200" b="0" i="0" kern="1200" dirty="0" smtClean="0">
                <a:solidFill>
                  <a:schemeClr val="tx1"/>
                </a:solidFill>
                <a:effectLst/>
                <a:latin typeface="+mn-lt"/>
                <a:ea typeface="+mn-ea"/>
                <a:cs typeface="+mn-cs"/>
              </a:rPr>
              <a:t>The original Java memory model was insufficient, so the Java memory model was revised in Java 1.5. This version of the Java memory model is still in use in Java today (Java 14+).</a:t>
            </a: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2</a:t>
            </a:fld>
            <a:endParaRPr lang="en-US"/>
          </a:p>
        </p:txBody>
      </p:sp>
    </p:spTree>
    <p:extLst>
      <p:ext uri="{BB962C8B-B14F-4D97-AF65-F5344CB8AC3E}">
        <p14:creationId xmlns:p14="http://schemas.microsoft.com/office/powerpoint/2010/main" val="291994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1200" b="0" i="0" kern="1200" dirty="0" smtClean="0">
                <a:solidFill>
                  <a:schemeClr val="tx1"/>
                </a:solidFill>
                <a:effectLst/>
                <a:latin typeface="+mn-lt"/>
                <a:ea typeface="+mn-ea"/>
                <a:cs typeface="+mn-cs"/>
              </a:rPr>
              <a:t>Modern hardware memory architecture is somewhat different from the internal Java memory model. It is important to understand the hardware memory architecture too, to understand how the Java memory model works with it.</a:t>
            </a:r>
          </a:p>
          <a:p>
            <a:pPr marL="0" indent="0">
              <a:buFont typeface="Wingdings" panose="05000000000000000000" pitchFamily="2" charset="2"/>
              <a:buNone/>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hardware memory architecture does not distinguish between thread stacks and heap. </a:t>
            </a:r>
            <a:r>
              <a:rPr lang="en-US" sz="1200" b="0" i="0" kern="1200" dirty="0" smtClean="0">
                <a:solidFill>
                  <a:schemeClr val="tx1"/>
                </a:solidFill>
                <a:effectLst/>
                <a:latin typeface="+mn-lt"/>
                <a:ea typeface="+mn-ea"/>
                <a:cs typeface="+mn-cs"/>
              </a:rPr>
              <a:t>On the hardware, both the thread stack and the heap are located in main memory. </a:t>
            </a:r>
          </a:p>
          <a:p>
            <a:pPr marL="0" indent="0">
              <a:buFont typeface="Wingdings" panose="05000000000000000000" pitchFamily="2" charset="2"/>
              <a:buNone/>
            </a:pPr>
            <a:endParaRPr lang="en-US" sz="1200" b="0" i="0" kern="1200" dirty="0" smtClean="0">
              <a:solidFill>
                <a:schemeClr val="tx1"/>
              </a:solidFill>
              <a:effectLst/>
              <a:latin typeface="+mn-lt"/>
              <a:ea typeface="+mn-ea"/>
              <a:cs typeface="+mn-cs"/>
            </a:endParaRPr>
          </a:p>
          <a:p>
            <a:pPr marL="0" indent="0">
              <a:buFont typeface="Wingdings" panose="05000000000000000000" pitchFamily="2" charset="2"/>
              <a:buNone/>
            </a:pPr>
            <a:r>
              <a:rPr lang="en-US" sz="1200" b="0" i="0" kern="1200" dirty="0" smtClean="0">
                <a:solidFill>
                  <a:schemeClr val="tx1"/>
                </a:solidFill>
                <a:effectLst/>
                <a:latin typeface="+mn-lt"/>
                <a:ea typeface="+mn-ea"/>
                <a:cs typeface="+mn-cs"/>
              </a:rPr>
              <a:t>As already mentioned, the Java memory model and the hardware memory architecture are different. </a:t>
            </a:r>
          </a:p>
          <a:p>
            <a:pPr marL="0" indent="0">
              <a:buFont typeface="Wingdings" panose="05000000000000000000" pitchFamily="2" charset="2"/>
              <a:buNone/>
            </a:pPr>
            <a:r>
              <a:rPr lang="en-US" sz="1200" b="0" i="0" kern="1200" dirty="0" smtClean="0">
                <a:solidFill>
                  <a:schemeClr val="tx1"/>
                </a:solidFill>
                <a:effectLst/>
                <a:latin typeface="+mn-lt"/>
                <a:ea typeface="+mn-ea"/>
                <a:cs typeface="+mn-cs"/>
              </a:rPr>
              <a:t>The hardware memory architecture does not distinguish between thread stacks and heap. </a:t>
            </a:r>
          </a:p>
          <a:p>
            <a:pPr marL="0" indent="0">
              <a:buFont typeface="Wingdings" panose="05000000000000000000" pitchFamily="2" charset="2"/>
              <a:buNone/>
            </a:pPr>
            <a:r>
              <a:rPr lang="en-US" sz="1200" b="0" i="0" kern="1200" dirty="0" smtClean="0">
                <a:solidFill>
                  <a:schemeClr val="tx1"/>
                </a:solidFill>
                <a:effectLst/>
                <a:latin typeface="+mn-lt"/>
                <a:ea typeface="+mn-ea"/>
                <a:cs typeface="+mn-cs"/>
              </a:rPr>
              <a:t>On the hardware, both the thread stack and the heap are located in main memory. </a:t>
            </a:r>
          </a:p>
          <a:p>
            <a:pPr marL="0" indent="0">
              <a:buFont typeface="Wingdings" panose="05000000000000000000" pitchFamily="2" charset="2"/>
              <a:buNone/>
            </a:pPr>
            <a:r>
              <a:rPr lang="en-US" sz="1200" b="1" i="0" kern="1200" dirty="0" smtClean="0">
                <a:solidFill>
                  <a:schemeClr val="tx1"/>
                </a:solidFill>
                <a:effectLst/>
                <a:latin typeface="+mn-lt"/>
                <a:ea typeface="+mn-ea"/>
                <a:cs typeface="+mn-cs"/>
              </a:rPr>
              <a:t>Parts of the thread stacks and heap may sometimes be present in CPU caches and in internal CPU registers.</a:t>
            </a:r>
          </a:p>
          <a:p>
            <a:pPr marL="0" indent="0">
              <a:buFont typeface="Wingdings" panose="05000000000000000000" pitchFamily="2" charset="2"/>
              <a:buNone/>
            </a:pP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When objects and variables can be stored in various different memory areas in the computer, certain problems may occur. The two main problems are:</a:t>
            </a:r>
          </a:p>
          <a:p>
            <a:r>
              <a:rPr lang="en-US" sz="1200" b="0" i="0" kern="1200" dirty="0" smtClean="0">
                <a:solidFill>
                  <a:schemeClr val="tx1"/>
                </a:solidFill>
                <a:effectLst/>
                <a:latin typeface="+mn-lt"/>
                <a:ea typeface="+mn-ea"/>
                <a:cs typeface="+mn-cs"/>
              </a:rPr>
              <a:t>- Visibility of thread updates (writes) to shared variables.</a:t>
            </a:r>
          </a:p>
          <a:p>
            <a:r>
              <a:rPr lang="en-US" sz="1200" b="0" i="0" kern="1200" dirty="0" smtClean="0">
                <a:solidFill>
                  <a:schemeClr val="tx1"/>
                </a:solidFill>
                <a:effectLst/>
                <a:latin typeface="+mn-lt"/>
                <a:ea typeface="+mn-ea"/>
                <a:cs typeface="+mn-cs"/>
              </a:rPr>
              <a:t>- Race conditions when reading, checking and writing shared variables.</a:t>
            </a:r>
          </a:p>
          <a:p>
            <a:pPr marL="0" indent="0">
              <a:buFont typeface="Wingdings" panose="05000000000000000000" pitchFamily="2" charset="2"/>
              <a:buNone/>
            </a:pPr>
            <a:endParaRPr lang="en-US" sz="1200" b="1" i="0" kern="1200" dirty="0" smtClean="0">
              <a:solidFill>
                <a:schemeClr val="tx1"/>
              </a:solidFill>
              <a:effectLst/>
              <a:latin typeface="+mn-lt"/>
              <a:ea typeface="+mn-ea"/>
              <a:cs typeface="+mn-cs"/>
            </a:endParaRPr>
          </a:p>
          <a:p>
            <a:pPr marL="0" indent="0">
              <a:buFont typeface="Wingdings" panose="05000000000000000000" pitchFamily="2" charset="2"/>
              <a:buNone/>
            </a:pPr>
            <a:endParaRPr lang="en-US" sz="1200" b="1" i="0" kern="1200" dirty="0" smtClean="0">
              <a:solidFill>
                <a:schemeClr val="tx1"/>
              </a:solidFill>
              <a:effectLst/>
              <a:latin typeface="+mn-lt"/>
              <a:ea typeface="+mn-ea"/>
              <a:cs typeface="+mn-cs"/>
            </a:endParaRPr>
          </a:p>
          <a:p>
            <a:pPr marL="0" indent="0">
              <a:buFont typeface="Wingdings" panose="05000000000000000000" pitchFamily="2" charset="2"/>
              <a:buNone/>
            </a:pPr>
            <a:endParaRPr lang="en-US" sz="1200" b="0" i="0" kern="1200" dirty="0" smtClean="0">
              <a:solidFill>
                <a:schemeClr val="tx1"/>
              </a:solidFill>
              <a:effectLst/>
              <a:latin typeface="+mn-lt"/>
              <a:ea typeface="+mn-ea"/>
              <a:cs typeface="+mn-cs"/>
            </a:endParaRPr>
          </a:p>
          <a:p>
            <a:pPr marL="0" indent="0">
              <a:buFont typeface="Wingdings" panose="05000000000000000000" pitchFamily="2" charset="2"/>
              <a:buNone/>
            </a:pPr>
            <a:endParaRPr lang="en-US" sz="1200" dirty="0" smtClean="0">
              <a:solidFill>
                <a:srgbClr val="7030A0"/>
              </a:solidFill>
            </a:endParaRPr>
          </a:p>
          <a:p>
            <a:pPr marL="285750" indent="-285750">
              <a:buFont typeface="Wingdings" panose="05000000000000000000" pitchFamily="2" charset="2"/>
              <a:buChar char="Ø"/>
            </a:pPr>
            <a:r>
              <a:rPr lang="en-US" sz="1200" dirty="0" smtClean="0">
                <a:solidFill>
                  <a:srgbClr val="7030A0"/>
                </a:solidFill>
              </a:rPr>
              <a:t>Registers – fastest storage </a:t>
            </a:r>
          </a:p>
          <a:p>
            <a:pPr marL="285750" indent="-285750">
              <a:buFont typeface="Wingdings" panose="05000000000000000000" pitchFamily="2" charset="2"/>
              <a:buChar char="Ø"/>
            </a:pPr>
            <a:r>
              <a:rPr lang="en-US" sz="1200" dirty="0" smtClean="0">
                <a:solidFill>
                  <a:srgbClr val="7030A0"/>
                </a:solidFill>
              </a:rPr>
              <a:t>The Stack – in RAM</a:t>
            </a:r>
          </a:p>
          <a:p>
            <a:pPr marL="285750" indent="-285750">
              <a:buFont typeface="Wingdings" panose="05000000000000000000" pitchFamily="2" charset="2"/>
              <a:buChar char="Ø"/>
            </a:pPr>
            <a:r>
              <a:rPr lang="en-US" sz="1200" dirty="0" smtClean="0">
                <a:solidFill>
                  <a:srgbClr val="7030A0"/>
                </a:solidFill>
              </a:rPr>
              <a:t>Static Storage  - (fixed) in RAM</a:t>
            </a:r>
          </a:p>
          <a:p>
            <a:pPr marL="285750" indent="-285750">
              <a:buFont typeface="Wingdings" panose="05000000000000000000" pitchFamily="2" charset="2"/>
              <a:buChar char="Ø"/>
            </a:pPr>
            <a:r>
              <a:rPr lang="en-US" sz="1200" dirty="0" smtClean="0">
                <a:solidFill>
                  <a:srgbClr val="7030A0"/>
                </a:solidFill>
              </a:rPr>
              <a:t>Constant Storage  - ROM</a:t>
            </a:r>
          </a:p>
          <a:p>
            <a:pPr marL="285750" indent="-285750">
              <a:buFont typeface="Wingdings" panose="05000000000000000000" pitchFamily="2" charset="2"/>
              <a:buChar char="Ø"/>
            </a:pPr>
            <a:r>
              <a:rPr lang="en-US" sz="1200" dirty="0" smtClean="0">
                <a:solidFill>
                  <a:srgbClr val="7030A0"/>
                </a:solidFill>
              </a:rPr>
              <a:t>Non-RAM Storage (persistence)  </a:t>
            </a:r>
          </a:p>
          <a:p>
            <a:endParaRPr lang="en-US" sz="1200" dirty="0" smtClean="0">
              <a:solidFill>
                <a:srgbClr val="7030A0"/>
              </a:solidFill>
            </a:endParaRPr>
          </a:p>
          <a:p>
            <a:r>
              <a:rPr lang="en-US" sz="1200" b="1" i="0" kern="1200" dirty="0" smtClean="0">
                <a:solidFill>
                  <a:schemeClr val="tx1"/>
                </a:solidFill>
                <a:effectLst/>
                <a:latin typeface="+mn-lt"/>
                <a:ea typeface="+mn-ea"/>
                <a:cs typeface="+mn-cs"/>
              </a:rPr>
              <a:t>Visibility of Shared Objects</a:t>
            </a:r>
          </a:p>
          <a:p>
            <a:r>
              <a:rPr lang="en-US" sz="1200" b="0" i="0" kern="1200" dirty="0" smtClean="0">
                <a:solidFill>
                  <a:schemeClr val="tx1"/>
                </a:solidFill>
                <a:effectLst/>
                <a:latin typeface="+mn-lt"/>
                <a:ea typeface="+mn-ea"/>
                <a:cs typeface="+mn-cs"/>
              </a:rPr>
              <a:t>If two or more threads are sharing an object, without the proper use of either </a:t>
            </a:r>
            <a:r>
              <a:rPr lang="en-US" sz="1200" b="1" i="0" kern="1200" dirty="0" smtClean="0">
                <a:solidFill>
                  <a:schemeClr val="tx1"/>
                </a:solidFill>
                <a:effectLst/>
                <a:latin typeface="+mn-lt"/>
                <a:ea typeface="+mn-ea"/>
                <a:cs typeface="+mn-cs"/>
              </a:rPr>
              <a:t>volatile</a:t>
            </a:r>
            <a:r>
              <a:rPr lang="en-US" sz="1200" b="0" i="0" kern="1200" dirty="0" smtClean="0">
                <a:solidFill>
                  <a:schemeClr val="tx1"/>
                </a:solidFill>
                <a:effectLst/>
                <a:latin typeface="+mn-lt"/>
                <a:ea typeface="+mn-ea"/>
                <a:cs typeface="+mn-cs"/>
              </a:rPr>
              <a:t> declarations or </a:t>
            </a:r>
            <a:r>
              <a:rPr lang="en-US" sz="1200" b="1" i="0" kern="1200" dirty="0" smtClean="0">
                <a:solidFill>
                  <a:schemeClr val="tx1"/>
                </a:solidFill>
                <a:effectLst/>
                <a:latin typeface="+mn-lt"/>
                <a:ea typeface="+mn-ea"/>
                <a:cs typeface="+mn-cs"/>
              </a:rPr>
              <a:t>synchronization</a:t>
            </a:r>
            <a:r>
              <a:rPr lang="en-US" sz="1200" b="0" i="0" kern="1200" dirty="0" smtClean="0">
                <a:solidFill>
                  <a:schemeClr val="tx1"/>
                </a:solidFill>
                <a:effectLst/>
                <a:latin typeface="+mn-lt"/>
                <a:ea typeface="+mn-ea"/>
                <a:cs typeface="+mn-cs"/>
              </a:rPr>
              <a:t>, updates to the shared object made by one thread may not be visible to other threads</a:t>
            </a:r>
          </a:p>
          <a:p>
            <a:r>
              <a:rPr lang="en-US" sz="1200" dirty="0" smtClean="0">
                <a:solidFill>
                  <a:srgbClr val="7030A0"/>
                </a:solidFill>
              </a:rPr>
              <a:t>Also, HAPPENS BEFORE GUARANTEE, …… </a:t>
            </a:r>
          </a:p>
          <a:p>
            <a:endParaRPr lang="en-US" sz="1200" dirty="0" smtClean="0">
              <a:solidFill>
                <a:srgbClr val="7030A0"/>
              </a:solidFill>
            </a:endParaRPr>
          </a:p>
          <a:p>
            <a:endParaRPr lang="en-US" sz="1200" dirty="0" smtClean="0">
              <a:solidFill>
                <a:srgbClr val="7030A0"/>
              </a:solidFill>
            </a:endParaRPr>
          </a:p>
          <a:p>
            <a:r>
              <a:rPr lang="en-US" sz="1200" b="0" i="0" kern="1200" dirty="0" smtClean="0">
                <a:solidFill>
                  <a:schemeClr val="tx1"/>
                </a:solidFill>
                <a:effectLst/>
                <a:latin typeface="+mn-lt"/>
                <a:ea typeface="+mn-ea"/>
                <a:cs typeface="+mn-cs"/>
              </a:rPr>
              <a:t>All local variables of primitive types ( </a:t>
            </a:r>
            <a:r>
              <a:rPr lang="en-US" dirty="0" err="1" smtClean="0"/>
              <a:t>boolean</a:t>
            </a:r>
            <a:r>
              <a:rPr lang="en-US" sz="1200" b="0" i="0" kern="1200" dirty="0" smtClean="0">
                <a:solidFill>
                  <a:schemeClr val="tx1"/>
                </a:solidFill>
                <a:effectLst/>
                <a:latin typeface="+mn-lt"/>
                <a:ea typeface="+mn-ea"/>
                <a:cs typeface="+mn-cs"/>
              </a:rPr>
              <a:t>, </a:t>
            </a:r>
            <a:r>
              <a:rPr lang="en-US" dirty="0" smtClean="0"/>
              <a:t>byte</a:t>
            </a:r>
            <a:r>
              <a:rPr lang="en-US" sz="1200" b="0" i="0" kern="1200" dirty="0" smtClean="0">
                <a:solidFill>
                  <a:schemeClr val="tx1"/>
                </a:solidFill>
                <a:effectLst/>
                <a:latin typeface="+mn-lt"/>
                <a:ea typeface="+mn-ea"/>
                <a:cs typeface="+mn-cs"/>
              </a:rPr>
              <a:t>, </a:t>
            </a:r>
            <a:r>
              <a:rPr lang="en-US" dirty="0" smtClean="0"/>
              <a:t>short</a:t>
            </a:r>
            <a:r>
              <a:rPr lang="en-US" sz="1200" b="0" i="0" kern="1200" dirty="0" smtClean="0">
                <a:solidFill>
                  <a:schemeClr val="tx1"/>
                </a:solidFill>
                <a:effectLst/>
                <a:latin typeface="+mn-lt"/>
                <a:ea typeface="+mn-ea"/>
                <a:cs typeface="+mn-cs"/>
              </a:rPr>
              <a:t>, </a:t>
            </a:r>
            <a:r>
              <a:rPr lang="en-US" dirty="0" smtClean="0"/>
              <a:t>char</a:t>
            </a:r>
            <a:r>
              <a:rPr lang="en-US" sz="1200" b="0" i="0" kern="1200" dirty="0" smtClean="0">
                <a:solidFill>
                  <a:schemeClr val="tx1"/>
                </a:solidFill>
                <a:effectLst/>
                <a:latin typeface="+mn-lt"/>
                <a:ea typeface="+mn-ea"/>
                <a:cs typeface="+mn-cs"/>
              </a:rPr>
              <a:t>, </a:t>
            </a:r>
            <a:r>
              <a:rPr lang="en-US" dirty="0" err="1" smtClean="0"/>
              <a:t>int</a:t>
            </a:r>
            <a:r>
              <a:rPr lang="en-US" sz="1200" b="0" i="0" kern="1200" dirty="0" smtClean="0">
                <a:solidFill>
                  <a:schemeClr val="tx1"/>
                </a:solidFill>
                <a:effectLst/>
                <a:latin typeface="+mn-lt"/>
                <a:ea typeface="+mn-ea"/>
                <a:cs typeface="+mn-cs"/>
              </a:rPr>
              <a:t>, </a:t>
            </a:r>
            <a:r>
              <a:rPr lang="en-US" dirty="0" smtClean="0"/>
              <a:t>long</a:t>
            </a:r>
            <a:r>
              <a:rPr lang="en-US" sz="1200" b="0" i="0" kern="1200" dirty="0" smtClean="0">
                <a:solidFill>
                  <a:schemeClr val="tx1"/>
                </a:solidFill>
                <a:effectLst/>
                <a:latin typeface="+mn-lt"/>
                <a:ea typeface="+mn-ea"/>
                <a:cs typeface="+mn-cs"/>
              </a:rPr>
              <a:t>, </a:t>
            </a:r>
            <a:r>
              <a:rPr lang="en-US" dirty="0" smtClean="0"/>
              <a:t>float</a:t>
            </a:r>
            <a:r>
              <a:rPr lang="en-US" sz="1200" b="0" i="0" kern="1200" dirty="0" smtClean="0">
                <a:solidFill>
                  <a:schemeClr val="tx1"/>
                </a:solidFill>
                <a:effectLst/>
                <a:latin typeface="+mn-lt"/>
                <a:ea typeface="+mn-ea"/>
                <a:cs typeface="+mn-cs"/>
              </a:rPr>
              <a:t>, </a:t>
            </a:r>
            <a:r>
              <a:rPr lang="en-US" dirty="0" smtClean="0"/>
              <a:t>double</a:t>
            </a:r>
            <a:r>
              <a:rPr lang="en-US" sz="1200" b="0" i="0" kern="1200" dirty="0" smtClean="0">
                <a:solidFill>
                  <a:schemeClr val="tx1"/>
                </a:solidFill>
                <a:effectLst/>
                <a:latin typeface="+mn-lt"/>
                <a:ea typeface="+mn-ea"/>
                <a:cs typeface="+mn-cs"/>
              </a:rPr>
              <a:t>) are fully stored on the thread stack and are thus not visible to other threads.</a:t>
            </a:r>
            <a:endParaRPr lang="en-US" sz="1200" dirty="0" smtClean="0">
              <a:solidFill>
                <a:srgbClr val="000000"/>
              </a:solidFill>
              <a:latin typeface="Raleway"/>
            </a:endParaRPr>
          </a:p>
          <a:p>
            <a:endParaRPr lang="en-US" sz="1200" dirty="0" smtClean="0">
              <a:solidFill>
                <a:srgbClr val="000000"/>
              </a:solidFill>
              <a:latin typeface="Raleway"/>
            </a:endParaRPr>
          </a:p>
          <a:p>
            <a:endParaRPr lang="en-US" sz="1200" dirty="0" smtClean="0">
              <a:solidFill>
                <a:srgbClr val="000000"/>
              </a:solidFill>
              <a:latin typeface="Raleway"/>
            </a:endParaRPr>
          </a:p>
          <a:p>
            <a:r>
              <a:rPr lang="en-US" sz="1200" dirty="0" smtClean="0">
                <a:solidFill>
                  <a:srgbClr val="000000"/>
                </a:solidFill>
                <a:latin typeface="Raleway"/>
              </a:rPr>
              <a:t>Before Java 8, </a:t>
            </a:r>
            <a:r>
              <a:rPr lang="en-US" sz="1200" b="1" dirty="0" err="1" smtClean="0">
                <a:solidFill>
                  <a:srgbClr val="000000"/>
                </a:solidFill>
                <a:latin typeface="Raleway"/>
              </a:rPr>
              <a:t>PermGen</a:t>
            </a:r>
            <a:r>
              <a:rPr lang="en-US" sz="1200" b="1" dirty="0" smtClean="0">
                <a:solidFill>
                  <a:srgbClr val="000000"/>
                </a:solidFill>
                <a:latin typeface="Raleway"/>
              </a:rPr>
              <a:t> stores static members</a:t>
            </a:r>
            <a:r>
              <a:rPr lang="en-US" sz="1200" dirty="0" smtClean="0">
                <a:solidFill>
                  <a:srgbClr val="000000"/>
                </a:solidFill>
                <a:latin typeface="Raleway"/>
              </a:rPr>
              <a:t> like static methods and static variables. Additionally, </a:t>
            </a:r>
            <a:r>
              <a:rPr lang="en-US" sz="1200" dirty="0" err="1" smtClean="0">
                <a:solidFill>
                  <a:srgbClr val="000000"/>
                </a:solidFill>
                <a:latin typeface="Raleway"/>
              </a:rPr>
              <a:t>PermGen</a:t>
            </a:r>
            <a:r>
              <a:rPr lang="en-US" sz="1200" dirty="0" smtClean="0">
                <a:solidFill>
                  <a:srgbClr val="000000"/>
                </a:solidFill>
                <a:latin typeface="Raleway"/>
              </a:rPr>
              <a:t> also stores interned strings.</a:t>
            </a:r>
          </a:p>
          <a:p>
            <a:endParaRPr lang="en-US" sz="1200" dirty="0" smtClean="0">
              <a:solidFill>
                <a:srgbClr val="000000"/>
              </a:solidFill>
              <a:latin typeface="Raleway"/>
            </a:endParaRPr>
          </a:p>
          <a:p>
            <a:r>
              <a:rPr lang="en-US" sz="1200" dirty="0" smtClean="0">
                <a:solidFill>
                  <a:srgbClr val="000000"/>
                </a:solidFill>
                <a:latin typeface="Raleway"/>
              </a:rPr>
              <a:t>Permanent Generation (Replaced by </a:t>
            </a:r>
            <a:r>
              <a:rPr lang="en-US" sz="1200" dirty="0" err="1" smtClean="0">
                <a:solidFill>
                  <a:srgbClr val="000000"/>
                </a:solidFill>
                <a:latin typeface="Raleway"/>
              </a:rPr>
              <a:t>Metaspace</a:t>
            </a:r>
            <a:r>
              <a:rPr lang="en-US" sz="1200" dirty="0" smtClean="0">
                <a:solidFill>
                  <a:srgbClr val="000000"/>
                </a:solidFill>
                <a:latin typeface="Raleway"/>
              </a:rPr>
              <a:t> since Java 8)</a:t>
            </a:r>
            <a:endParaRPr lang="en-US" sz="1200" dirty="0" smtClean="0"/>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Memory management is a crucial element in many types of applications. Java's garbage collector provides an automatic solution to memory management.</a:t>
            </a:r>
          </a:p>
          <a:p>
            <a:r>
              <a:rPr lang="en-US" sz="1200" b="0" i="0" u="none" strike="noStrike" kern="1200" baseline="0" dirty="0" smtClean="0">
                <a:solidFill>
                  <a:schemeClr val="tx1"/>
                </a:solidFill>
                <a:latin typeface="+mn-lt"/>
                <a:ea typeface="+mn-ea"/>
                <a:cs typeface="+mn-cs"/>
              </a:rPr>
              <a:t>The heap is that part of memory where Java objects live, </a:t>
            </a:r>
            <a:r>
              <a:rPr lang="en-US" sz="1200" b="1" i="0" u="none" strike="noStrike" kern="1200" baseline="0" dirty="0" smtClean="0">
                <a:solidFill>
                  <a:schemeClr val="tx1"/>
                </a:solidFill>
                <a:latin typeface="+mn-lt"/>
                <a:ea typeface="+mn-ea"/>
                <a:cs typeface="+mn-cs"/>
              </a:rPr>
              <a:t>and it's the one and only part of memory that is in any way involved in the garbage collection process</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When the garbage collector runs, its purpose is to find and delete objects that cannot be reached.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If you think of a Java program as being in a constant cycle of creating the objects it needs (which occupy space on the heap), and then discarding them when</a:t>
            </a:r>
          </a:p>
          <a:p>
            <a:r>
              <a:rPr lang="en-US" sz="1200" b="0" i="0" u="none" strike="noStrike" kern="1200" baseline="0" dirty="0" smtClean="0">
                <a:solidFill>
                  <a:schemeClr val="tx1"/>
                </a:solidFill>
                <a:latin typeface="+mn-lt"/>
                <a:ea typeface="+mn-ea"/>
                <a:cs typeface="+mn-cs"/>
              </a:rPr>
              <a:t>they're no longer needed, creating new objects, discarding them, and so on, the missing piece of the puzzle is the garbage collector.</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Just as the local variable starts its life inside the method, it's also destroyed when the method has completed.</a:t>
            </a:r>
          </a:p>
          <a:p>
            <a:r>
              <a:rPr lang="en-US" sz="1200" b="1" i="0" u="none" strike="noStrike" kern="1200" baseline="0" dirty="0" smtClean="0">
                <a:solidFill>
                  <a:schemeClr val="tx1"/>
                </a:solidFill>
                <a:latin typeface="+mn-lt"/>
                <a:ea typeface="+mn-ea"/>
                <a:cs typeface="+mn-cs"/>
              </a:rPr>
              <a:t>Primitive variables</a:t>
            </a:r>
            <a:r>
              <a:rPr lang="en-US" sz="1200" b="0" i="0" u="none" strike="noStrike" kern="1200" baseline="0" dirty="0" smtClean="0">
                <a:solidFill>
                  <a:schemeClr val="tx1"/>
                </a:solidFill>
                <a:latin typeface="+mn-lt"/>
                <a:ea typeface="+mn-ea"/>
                <a:cs typeface="+mn-cs"/>
              </a:rPr>
              <a:t> can be declared as class variables (statics), instance variables, method parameters, or local variables.</a:t>
            </a:r>
          </a:p>
          <a:p>
            <a:r>
              <a:rPr lang="en-US" sz="1200" b="0" i="0" kern="1200" dirty="0" smtClean="0">
                <a:solidFill>
                  <a:schemeClr val="tx1"/>
                </a:solidFill>
                <a:effectLst/>
                <a:latin typeface="+mn-lt"/>
                <a:ea typeface="+mn-ea"/>
                <a:cs typeface="+mn-cs"/>
              </a:rPr>
              <a:t>Primitive types declared locally will be on the stack while primitive types that are defined as part of an object instance are stored on the heap.</a:t>
            </a:r>
          </a:p>
          <a:p>
            <a:r>
              <a:rPr lang="en-US" sz="1200" b="0" i="0" kern="1200" dirty="0" smtClean="0">
                <a:solidFill>
                  <a:schemeClr val="tx1"/>
                </a:solidFill>
                <a:effectLst/>
                <a:latin typeface="+mn-lt"/>
                <a:ea typeface="+mn-ea"/>
                <a:cs typeface="+mn-cs"/>
              </a:rPr>
              <a:t>Local variables are stored on stack while instance and static variables are stored on the heap.</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It’s useful to visualize some aspects of how things are laid out while the program is running—in particular how memory is arranged. There are six different places to store data:</a:t>
            </a:r>
          </a:p>
          <a:p>
            <a:r>
              <a:rPr lang="en-US" sz="1200" b="1" i="0" kern="1200" dirty="0" smtClean="0">
                <a:solidFill>
                  <a:schemeClr val="tx1"/>
                </a:solidFill>
                <a:effectLst/>
                <a:latin typeface="+mn-lt"/>
                <a:ea typeface="+mn-ea"/>
                <a:cs typeface="+mn-cs"/>
              </a:rPr>
              <a:t>Registers</a:t>
            </a:r>
            <a:r>
              <a:rPr lang="en-US" sz="1200" b="0" i="0" kern="1200" dirty="0" smtClean="0">
                <a:solidFill>
                  <a:schemeClr val="tx1"/>
                </a:solidFill>
                <a:effectLst/>
                <a:latin typeface="+mn-lt"/>
                <a:ea typeface="+mn-ea"/>
                <a:cs typeface="+mn-cs"/>
              </a:rPr>
              <a:t>. This is the </a:t>
            </a:r>
            <a:r>
              <a:rPr lang="en-US" sz="1200" b="1" i="0" kern="1200" dirty="0" smtClean="0">
                <a:solidFill>
                  <a:schemeClr val="tx1"/>
                </a:solidFill>
                <a:effectLst/>
                <a:latin typeface="+mn-lt"/>
                <a:ea typeface="+mn-ea"/>
                <a:cs typeface="+mn-cs"/>
              </a:rPr>
              <a:t>fastest storage </a:t>
            </a:r>
            <a:r>
              <a:rPr lang="en-US" sz="1200" b="0" i="0" kern="1200" dirty="0" smtClean="0">
                <a:solidFill>
                  <a:schemeClr val="tx1"/>
                </a:solidFill>
                <a:effectLst/>
                <a:latin typeface="+mn-lt"/>
                <a:ea typeface="+mn-ea"/>
                <a:cs typeface="+mn-cs"/>
              </a:rPr>
              <a:t>because it exists in a place different from that of other storage: inside the processor. However, the number of registers is </a:t>
            </a:r>
          </a:p>
          <a:p>
            <a:r>
              <a:rPr lang="en-US" sz="1200" b="0" i="0" kern="1200" dirty="0" smtClean="0">
                <a:solidFill>
                  <a:schemeClr val="tx1"/>
                </a:solidFill>
                <a:effectLst/>
                <a:latin typeface="+mn-lt"/>
                <a:ea typeface="+mn-ea"/>
                <a:cs typeface="+mn-cs"/>
              </a:rPr>
              <a:t>severely limited, so registers are </a:t>
            </a:r>
            <a:r>
              <a:rPr lang="en-US" sz="1200" b="1" i="0" kern="1200" dirty="0" smtClean="0">
                <a:solidFill>
                  <a:schemeClr val="tx1"/>
                </a:solidFill>
                <a:effectLst/>
                <a:latin typeface="+mn-lt"/>
                <a:ea typeface="+mn-ea"/>
                <a:cs typeface="+mn-cs"/>
              </a:rPr>
              <a:t>allocated by the compiler </a:t>
            </a:r>
            <a:r>
              <a:rPr lang="en-US" sz="1200" b="0" i="0" kern="1200" dirty="0" smtClean="0">
                <a:solidFill>
                  <a:schemeClr val="tx1"/>
                </a:solidFill>
                <a:effectLst/>
                <a:latin typeface="+mn-lt"/>
                <a:ea typeface="+mn-ea"/>
                <a:cs typeface="+mn-cs"/>
              </a:rPr>
              <a:t>according to its needs. You don’t have direct control, nor do you see any evidence in your programs that registers even exist.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The stack</a:t>
            </a:r>
            <a:r>
              <a:rPr lang="en-US" sz="1200" b="0" i="0" kern="1200" dirty="0" smtClean="0">
                <a:solidFill>
                  <a:schemeClr val="tx1"/>
                </a:solidFill>
                <a:effectLst/>
                <a:latin typeface="+mn-lt"/>
                <a:ea typeface="+mn-ea"/>
                <a:cs typeface="+mn-cs"/>
              </a:rPr>
              <a:t>. This lives in the general </a:t>
            </a:r>
            <a:r>
              <a:rPr lang="en-US" sz="1200" b="1" i="0" kern="1200" dirty="0" smtClean="0">
                <a:solidFill>
                  <a:schemeClr val="tx1"/>
                </a:solidFill>
                <a:effectLst/>
                <a:latin typeface="+mn-lt"/>
                <a:ea typeface="+mn-ea"/>
                <a:cs typeface="+mn-cs"/>
              </a:rPr>
              <a:t>random-access memory (RAM) </a:t>
            </a:r>
            <a:r>
              <a:rPr lang="en-US" sz="1200" b="0" i="0" kern="1200" dirty="0" smtClean="0">
                <a:solidFill>
                  <a:schemeClr val="tx1"/>
                </a:solidFill>
                <a:effectLst/>
                <a:latin typeface="+mn-lt"/>
                <a:ea typeface="+mn-ea"/>
                <a:cs typeface="+mn-cs"/>
              </a:rPr>
              <a:t>area, but has direct support from the processor via its </a:t>
            </a:r>
            <a:r>
              <a:rPr lang="en-US" sz="1200" b="1" i="1" kern="1200" dirty="0" smtClean="0">
                <a:solidFill>
                  <a:schemeClr val="tx1"/>
                </a:solidFill>
                <a:effectLst/>
                <a:latin typeface="+mn-lt"/>
                <a:ea typeface="+mn-ea"/>
                <a:cs typeface="+mn-cs"/>
              </a:rPr>
              <a:t>stack pointer</a:t>
            </a:r>
            <a:r>
              <a:rPr lang="en-US" sz="1200" b="0" i="0" kern="1200" dirty="0" smtClean="0">
                <a:solidFill>
                  <a:schemeClr val="tx1"/>
                </a:solidFill>
                <a:effectLst/>
                <a:latin typeface="+mn-lt"/>
                <a:ea typeface="+mn-ea"/>
                <a:cs typeface="+mn-cs"/>
              </a:rPr>
              <a:t>. The stack pointer is moved down to create new memory and moved up to release that memory. This is an extremely fast and efficient way to allocate storage, second only to registers. The </a:t>
            </a:r>
            <a:r>
              <a:rPr lang="en-US" sz="1200" b="1" i="0" kern="1200" dirty="0" smtClean="0">
                <a:solidFill>
                  <a:schemeClr val="tx1"/>
                </a:solidFill>
                <a:effectLst/>
                <a:latin typeface="+mn-lt"/>
                <a:ea typeface="+mn-ea"/>
                <a:cs typeface="+mn-cs"/>
              </a:rPr>
              <a:t>Java compiler must know, while it is creating the program</a:t>
            </a:r>
            <a:r>
              <a:rPr lang="en-US" sz="1200" b="0" i="0" kern="1200" dirty="0" smtClean="0">
                <a:solidFill>
                  <a:schemeClr val="tx1"/>
                </a:solidFill>
                <a:effectLst/>
                <a:latin typeface="+mn-lt"/>
                <a:ea typeface="+mn-ea"/>
                <a:cs typeface="+mn-cs"/>
              </a:rPr>
              <a:t>, the exact size and lifetime of all the data that is stored on the stack, because it must generate the code to move the stack pointer up and down. This constraint places limits on the flexibility of your programs, so while some Java storage exists on the stack—in particular, object references—Java objects themselves are not placed on the stack. </a:t>
            </a:r>
            <a:r>
              <a:rPr lang="en-US" sz="1200" b="1" i="0" kern="1200" dirty="0" smtClean="0">
                <a:solidFill>
                  <a:schemeClr val="tx1"/>
                </a:solidFill>
                <a:effectLst/>
                <a:latin typeface="+mn-lt"/>
                <a:ea typeface="+mn-ea"/>
                <a:cs typeface="+mn-cs"/>
              </a:rPr>
              <a:t>The heap</a:t>
            </a:r>
            <a:r>
              <a:rPr lang="en-US" sz="1200" b="0" i="0" kern="1200" dirty="0" smtClean="0">
                <a:solidFill>
                  <a:schemeClr val="tx1"/>
                </a:solidFill>
                <a:effectLst/>
                <a:latin typeface="+mn-lt"/>
                <a:ea typeface="+mn-ea"/>
                <a:cs typeface="+mn-cs"/>
              </a:rPr>
              <a:t>. This is a general-purpose pool of memory (also in the RAM area) where all Java objects live. The nice thing about the </a:t>
            </a:r>
            <a:r>
              <a:rPr lang="en-US" sz="1200" b="1" i="0" kern="1200" dirty="0" smtClean="0">
                <a:solidFill>
                  <a:schemeClr val="tx1"/>
                </a:solidFill>
                <a:effectLst/>
                <a:latin typeface="+mn-lt"/>
                <a:ea typeface="+mn-ea"/>
                <a:cs typeface="+mn-cs"/>
              </a:rPr>
              <a:t>heap is that, unlike the stack</a:t>
            </a:r>
            <a:r>
              <a:rPr lang="en-US" sz="1200" b="0" i="0" kern="1200" dirty="0" smtClean="0">
                <a:solidFill>
                  <a:schemeClr val="tx1"/>
                </a:solidFill>
                <a:effectLst/>
                <a:latin typeface="+mn-lt"/>
                <a:ea typeface="+mn-ea"/>
                <a:cs typeface="+mn-cs"/>
              </a:rPr>
              <a:t>, the </a:t>
            </a:r>
            <a:r>
              <a:rPr lang="en-US" sz="1200" b="1" i="0" kern="1200" dirty="0" smtClean="0">
                <a:solidFill>
                  <a:schemeClr val="tx1"/>
                </a:solidFill>
                <a:effectLst/>
                <a:latin typeface="+mn-lt"/>
                <a:ea typeface="+mn-ea"/>
                <a:cs typeface="+mn-cs"/>
              </a:rPr>
              <a:t>compiler doesn’t need to know how much storage it needs to allocate from the heap </a:t>
            </a:r>
            <a:r>
              <a:rPr lang="en-US" sz="1200" b="0" i="0" kern="1200" dirty="0" smtClean="0">
                <a:solidFill>
                  <a:schemeClr val="tx1"/>
                </a:solidFill>
                <a:effectLst/>
                <a:latin typeface="+mn-lt"/>
                <a:ea typeface="+mn-ea"/>
                <a:cs typeface="+mn-cs"/>
              </a:rPr>
              <a:t>or how long that storage must stay on the heap. Thus, there’s a great deal of flexibility in using storage on the heap. Whenever you need to create an object, you simply write the code to create it by using </a:t>
            </a:r>
            <a:r>
              <a:rPr lang="en-US" sz="1200" b="1" i="0"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the storage is allocated on the heap when that code is executed. Of course there’s a price you pay for this flexibility. It takes more time to allocate heap storage than it does to allocate stack storage (if you even </a:t>
            </a:r>
            <a:r>
              <a:rPr lang="en-US" sz="1200" b="0" i="1" kern="1200" dirty="0" smtClean="0">
                <a:solidFill>
                  <a:schemeClr val="tx1"/>
                </a:solidFill>
                <a:effectLst/>
                <a:latin typeface="+mn-lt"/>
                <a:ea typeface="+mn-ea"/>
                <a:cs typeface="+mn-cs"/>
              </a:rPr>
              <a:t>could</a:t>
            </a:r>
            <a:r>
              <a:rPr lang="en-US" sz="1200" b="0" i="0" kern="1200" dirty="0" smtClean="0">
                <a:solidFill>
                  <a:schemeClr val="tx1"/>
                </a:solidFill>
                <a:effectLst/>
                <a:latin typeface="+mn-lt"/>
                <a:ea typeface="+mn-ea"/>
                <a:cs typeface="+mn-cs"/>
              </a:rPr>
              <a:t> create objects on the stack in Java, as you can in C++).</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Static storage</a:t>
            </a:r>
            <a:r>
              <a:rPr lang="en-US" sz="1200" b="0" i="0" kern="1200" dirty="0" smtClean="0">
                <a:solidFill>
                  <a:schemeClr val="tx1"/>
                </a:solidFill>
                <a:effectLst/>
                <a:latin typeface="+mn-lt"/>
                <a:ea typeface="+mn-ea"/>
                <a:cs typeface="+mn-cs"/>
              </a:rPr>
              <a:t>. “Static” is used here in the sense of “in a fixed location” (although it’s also in RAM). Static storage contains data that is available for the entire time a program is running. You can use the </a:t>
            </a:r>
            <a:r>
              <a:rPr lang="en-US" sz="1200" b="1" i="0" kern="1200" dirty="0" smtClean="0">
                <a:solidFill>
                  <a:schemeClr val="tx1"/>
                </a:solidFill>
                <a:effectLst/>
                <a:latin typeface="+mn-lt"/>
                <a:ea typeface="+mn-ea"/>
                <a:cs typeface="+mn-cs"/>
              </a:rPr>
              <a:t>static</a:t>
            </a:r>
            <a:r>
              <a:rPr lang="en-US" sz="1200" b="0" i="0" kern="1200" dirty="0" smtClean="0">
                <a:solidFill>
                  <a:schemeClr val="tx1"/>
                </a:solidFill>
                <a:effectLst/>
                <a:latin typeface="+mn-lt"/>
                <a:ea typeface="+mn-ea"/>
                <a:cs typeface="+mn-cs"/>
              </a:rPr>
              <a:t> keyword to specify that a particular element of an object is static, but Java objects themselves are never placed in static storage.</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Constant storage</a:t>
            </a:r>
            <a:r>
              <a:rPr lang="en-US" sz="1200" b="0" i="0" kern="1200" dirty="0" smtClean="0">
                <a:solidFill>
                  <a:schemeClr val="tx1"/>
                </a:solidFill>
                <a:effectLst/>
                <a:latin typeface="+mn-lt"/>
                <a:ea typeface="+mn-ea"/>
                <a:cs typeface="+mn-cs"/>
              </a:rPr>
              <a:t>. Constant values are often placed directly in the program code, which is safe since they can never change. Sometimes constants are cordoned off by themselves so that they can be optionally placed in read-only memory (ROM), in embedded systems.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Non-RAM storage</a:t>
            </a:r>
            <a:r>
              <a:rPr lang="en-US" sz="1200" b="0" i="0" kern="1200" dirty="0" smtClean="0">
                <a:solidFill>
                  <a:schemeClr val="tx1"/>
                </a:solidFill>
                <a:effectLst/>
                <a:latin typeface="+mn-lt"/>
                <a:ea typeface="+mn-ea"/>
                <a:cs typeface="+mn-cs"/>
              </a:rPr>
              <a:t>. If data lives completely outside a program, it can exist while the program is not running, outside the control of the program. The two primary examples of this are </a:t>
            </a:r>
            <a:r>
              <a:rPr lang="en-US" sz="1200" b="0" i="1" kern="1200" dirty="0" smtClean="0">
                <a:solidFill>
                  <a:schemeClr val="tx1"/>
                </a:solidFill>
                <a:effectLst/>
                <a:latin typeface="+mn-lt"/>
                <a:ea typeface="+mn-ea"/>
                <a:cs typeface="+mn-cs"/>
              </a:rPr>
              <a:t>streamed objects,</a:t>
            </a:r>
            <a:r>
              <a:rPr lang="en-US" sz="1200" b="0" i="0" kern="1200" dirty="0" smtClean="0">
                <a:solidFill>
                  <a:schemeClr val="tx1"/>
                </a:solidFill>
                <a:effectLst/>
                <a:latin typeface="+mn-lt"/>
                <a:ea typeface="+mn-ea"/>
                <a:cs typeface="+mn-cs"/>
              </a:rPr>
              <a:t> in which objects are turned into streams of bytes, generally to be sent to another machine, and </a:t>
            </a:r>
            <a:r>
              <a:rPr lang="en-US" sz="1200" b="0" i="1" kern="1200" dirty="0" smtClean="0">
                <a:solidFill>
                  <a:schemeClr val="tx1"/>
                </a:solidFill>
                <a:effectLst/>
                <a:latin typeface="+mn-lt"/>
                <a:ea typeface="+mn-ea"/>
                <a:cs typeface="+mn-cs"/>
              </a:rPr>
              <a:t>persistent objects, </a:t>
            </a:r>
            <a:r>
              <a:rPr lang="en-US" sz="1200" b="0" i="0" kern="1200" dirty="0" smtClean="0">
                <a:solidFill>
                  <a:schemeClr val="tx1"/>
                </a:solidFill>
                <a:effectLst/>
                <a:latin typeface="+mn-lt"/>
                <a:ea typeface="+mn-ea"/>
                <a:cs typeface="+mn-cs"/>
              </a:rPr>
              <a:t>in which the objects are placed on disk so they will hold their state even when the program is terminated. The trick with these types of storage is turning the objects into something that can exist on the other medium, and yet can be resurrected into a regular RAM-based object when necessary. Java provides support for </a:t>
            </a:r>
            <a:r>
              <a:rPr lang="en-US" sz="1200" b="0" i="1" kern="1200" dirty="0" smtClean="0">
                <a:solidFill>
                  <a:schemeClr val="tx1"/>
                </a:solidFill>
                <a:effectLst/>
                <a:latin typeface="+mn-lt"/>
                <a:ea typeface="+mn-ea"/>
                <a:cs typeface="+mn-cs"/>
              </a:rPr>
              <a:t>lightweight persistence</a:t>
            </a:r>
            <a:r>
              <a:rPr lang="en-US" sz="1200" b="0" i="0" kern="1200" dirty="0" smtClean="0">
                <a:solidFill>
                  <a:schemeClr val="tx1"/>
                </a:solidFill>
                <a:effectLst/>
                <a:latin typeface="+mn-lt"/>
                <a:ea typeface="+mn-ea"/>
                <a:cs typeface="+mn-cs"/>
              </a:rPr>
              <a:t>, and future versions of Java might provide more complete solutions for persistence. Special case: primitive types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One group of types, which you’ll use quite often in your programming, gets special treatment. You can think of these as “primitive” types. The reason for the special treatment is that to create an object with </a:t>
            </a:r>
            <a:r>
              <a:rPr lang="en-US" sz="1200" b="1" i="0"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—especially a small, simple variable—isn’t very efficient, because </a:t>
            </a:r>
            <a:r>
              <a:rPr lang="en-US" sz="1200" b="1" i="0"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places objects on the heap. For these types Java falls back on the approach taken by C and C++. That is, instead of creating the variable by using </a:t>
            </a:r>
            <a:r>
              <a:rPr lang="en-US" sz="1200" b="1" i="0"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an “automatic” variable is created that is</a:t>
            </a:r>
            <a:r>
              <a:rPr lang="en-US" sz="1200" b="0" i="1" kern="1200" dirty="0" smtClean="0">
                <a:solidFill>
                  <a:schemeClr val="tx1"/>
                </a:solidFill>
                <a:effectLst/>
                <a:latin typeface="+mn-lt"/>
                <a:ea typeface="+mn-ea"/>
                <a:cs typeface="+mn-cs"/>
              </a:rPr>
              <a:t> not a reference</a:t>
            </a:r>
            <a:r>
              <a:rPr lang="en-US" sz="1200" b="0" i="0" kern="1200" dirty="0" smtClean="0">
                <a:solidFill>
                  <a:schemeClr val="tx1"/>
                </a:solidFill>
                <a:effectLst/>
                <a:latin typeface="+mn-lt"/>
                <a:ea typeface="+mn-ea"/>
                <a:cs typeface="+mn-cs"/>
              </a:rPr>
              <a:t>. The variable holds the value, and it’s placed on the stack, so it’s much more efficient.</a:t>
            </a:r>
          </a:p>
          <a:p>
            <a:r>
              <a:rPr lang="en-US" sz="1200" b="0" i="0" kern="1200" dirty="0" smtClean="0">
                <a:solidFill>
                  <a:schemeClr val="tx1"/>
                </a:solidFill>
                <a:effectLst/>
                <a:latin typeface="+mn-lt"/>
                <a:ea typeface="+mn-ea"/>
                <a:cs typeface="+mn-cs"/>
              </a:rPr>
              <a:t>Java determines the size of each primitive type. These sizes don’t change from one machine architecture to another as they do in most languages. This size invariance is one reason Java programs are portable.</a:t>
            </a: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3</a:t>
            </a:fld>
            <a:endParaRPr lang="en-US"/>
          </a:p>
        </p:txBody>
      </p:sp>
    </p:spTree>
    <p:extLst>
      <p:ext uri="{BB962C8B-B14F-4D97-AF65-F5344CB8AC3E}">
        <p14:creationId xmlns:p14="http://schemas.microsoft.com/office/powerpoint/2010/main" val="184763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https://www.baeldung.com/java-permgen-metaspace</a:t>
            </a:r>
          </a:p>
          <a:p>
            <a:r>
              <a:rPr lang="en-US" sz="1200" b="0" i="0" kern="1200" dirty="0" smtClean="0">
                <a:solidFill>
                  <a:schemeClr val="tx1"/>
                </a:solidFill>
                <a:effectLst/>
                <a:latin typeface="+mn-lt"/>
                <a:ea typeface="+mn-ea"/>
                <a:cs typeface="+mn-cs"/>
              </a:rPr>
              <a:t>The JVM keeps track of loaded class metadata in the </a:t>
            </a:r>
            <a:r>
              <a:rPr lang="en-US" sz="1200" b="0" i="0" kern="1200" dirty="0" err="1" smtClean="0">
                <a:solidFill>
                  <a:schemeClr val="tx1"/>
                </a:solidFill>
                <a:effectLst/>
                <a:latin typeface="+mn-lt"/>
                <a:ea typeface="+mn-ea"/>
                <a:cs typeface="+mn-cs"/>
              </a:rPr>
              <a:t>PermGen</a:t>
            </a:r>
            <a:r>
              <a:rPr lang="en-US" sz="1200" b="0" i="0" kern="1200" dirty="0" smtClean="0">
                <a:solidFill>
                  <a:schemeClr val="tx1"/>
                </a:solidFill>
                <a:effectLst/>
                <a:latin typeface="+mn-lt"/>
                <a:ea typeface="+mn-ea"/>
                <a:cs typeface="+mn-cs"/>
              </a:rPr>
              <a:t>. Additionally, the JVM stores all the static content in this memory section. This includes all the static methods, primitive variables, and references to the static objects.</a:t>
            </a:r>
            <a:endParaRPr lang="en-US" dirty="0" smtClean="0"/>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Java Garbage Collection is the process to identify and remove the unused objects from the memory and free space to be allocated to objects created in future processing. One of the best features of Java programming language is the </a:t>
            </a:r>
            <a:r>
              <a:rPr lang="en-US" sz="1200" b="1" i="0" kern="1200" dirty="0" smtClean="0">
                <a:solidFill>
                  <a:schemeClr val="tx1"/>
                </a:solidFill>
                <a:effectLst/>
                <a:latin typeface="+mn-lt"/>
                <a:ea typeface="+mn-ea"/>
                <a:cs typeface="+mn-cs"/>
              </a:rPr>
              <a:t>automatic garbage collection</a:t>
            </a:r>
            <a:r>
              <a:rPr lang="en-US" sz="1200" b="0" i="0" kern="1200" dirty="0" smtClean="0">
                <a:solidFill>
                  <a:schemeClr val="tx1"/>
                </a:solidFill>
                <a:effectLst/>
                <a:latin typeface="+mn-lt"/>
                <a:ea typeface="+mn-ea"/>
                <a:cs typeface="+mn-cs"/>
              </a:rPr>
              <a:t>, unlike other programming languages such as C where memory allocation and deallocation is a manual process.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Garbage Collector</a:t>
            </a:r>
            <a:r>
              <a:rPr lang="en-US" sz="1200" b="0" i="0" kern="1200" dirty="0" smtClean="0">
                <a:solidFill>
                  <a:schemeClr val="tx1"/>
                </a:solidFill>
                <a:effectLst/>
                <a:latin typeface="+mn-lt"/>
                <a:ea typeface="+mn-ea"/>
                <a:cs typeface="+mn-cs"/>
              </a:rPr>
              <a:t> is the program running in the background that looks into all the objects in the memory and find out objects that are not referenced by any part of the program. All these unreferenced objects are deleted and space is reclaimed for allocation to other objects.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garbage collector is a form of automatic memory management where a runtime like JVM manages allocation and reclamation of memory for the user programs running on it. There are several algorithms to implement a garbage collector. These include reference counting, mark-sweep, mark-compact, and copying.</a:t>
            </a:r>
          </a:p>
          <a:p>
            <a:r>
              <a:rPr lang="en-US" sz="1200" b="0" i="0" kern="1200" dirty="0" smtClean="0">
                <a:solidFill>
                  <a:schemeClr val="tx1"/>
                </a:solidFill>
                <a:effectLst/>
                <a:latin typeface="+mn-lt"/>
                <a:ea typeface="+mn-ea"/>
                <a:cs typeface="+mn-cs"/>
              </a:rPr>
              <a:t>The former achieves higher throughput at the cost of high latency due to long pauses, also known as stop-the-world pauses. The latter aims for better latency but compromises on throughput.</a:t>
            </a:r>
          </a:p>
          <a:p>
            <a:endParaRPr lang="en-US" sz="1200" b="0" i="0" kern="120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Unsafe</a:t>
            </a:r>
            <a:r>
              <a:rPr lang="en-US" sz="1200" b="0" i="0" u="none" strike="noStrike" kern="1200" baseline="0" dirty="0" smtClean="0">
                <a:solidFill>
                  <a:schemeClr val="tx1"/>
                </a:solidFill>
                <a:latin typeface="+mn-lt"/>
                <a:ea typeface="+mn-ea"/>
                <a:cs typeface="+mn-cs"/>
              </a:rPr>
              <a:t> -  </a:t>
            </a:r>
            <a:r>
              <a:rPr lang="en-US" sz="1200" b="0" i="0" kern="1200" dirty="0" smtClean="0">
                <a:solidFill>
                  <a:schemeClr val="tx1"/>
                </a:solidFill>
                <a:effectLst/>
                <a:latin typeface="+mn-lt"/>
                <a:ea typeface="+mn-ea"/>
                <a:cs typeface="+mn-cs"/>
              </a:rPr>
              <a:t>from the </a:t>
            </a:r>
            <a:r>
              <a:rPr lang="en-US" sz="1200" b="1" i="1" kern="1200" dirty="0" err="1" smtClean="0">
                <a:solidFill>
                  <a:schemeClr val="tx1"/>
                </a:solidFill>
                <a:effectLst/>
                <a:latin typeface="+mn-lt"/>
                <a:ea typeface="+mn-ea"/>
                <a:cs typeface="+mn-cs"/>
              </a:rPr>
              <a:t>sun.misc</a:t>
            </a:r>
            <a:r>
              <a:rPr lang="en-US" sz="1200" b="1"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package. This class provides us with low-level mechanisms that were designed to be used only by the core Java library and not by standard users.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Can a Java application run out of memory? Yes. The garbage collection system attempts to remove objects from memory when they are not used. </a:t>
            </a:r>
          </a:p>
          <a:p>
            <a:r>
              <a:rPr lang="en-US" sz="1200" b="0" i="0" u="none" strike="noStrike" kern="1200" baseline="0" dirty="0" smtClean="0">
                <a:solidFill>
                  <a:schemeClr val="tx1"/>
                </a:solidFill>
                <a:latin typeface="+mn-lt"/>
                <a:ea typeface="+mn-ea"/>
                <a:cs typeface="+mn-cs"/>
              </a:rPr>
              <a:t>However, if you maintain too many live objects (objects referenced from other live objects), the system can run out of memory.</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Garbage </a:t>
            </a:r>
            <a:r>
              <a:rPr lang="en-US" sz="1200" b="1" i="0" u="none" strike="noStrike" kern="1200" baseline="0" dirty="0" smtClean="0">
                <a:solidFill>
                  <a:schemeClr val="tx1"/>
                </a:solidFill>
                <a:latin typeface="+mn-lt"/>
                <a:ea typeface="+mn-ea"/>
                <a:cs typeface="+mn-cs"/>
              </a:rPr>
              <a:t>collection cannot ensure that there is enough memory</a:t>
            </a:r>
            <a:r>
              <a:rPr lang="en-US" sz="1200" b="0" i="0" u="none" strike="noStrike" kern="1200" baseline="0" dirty="0" smtClean="0">
                <a:solidFill>
                  <a:schemeClr val="tx1"/>
                </a:solidFill>
                <a:latin typeface="+mn-lt"/>
                <a:ea typeface="+mn-ea"/>
                <a:cs typeface="+mn-cs"/>
              </a:rPr>
              <a:t>, only that the memory that is available will be managed as efficiently as possible.</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dirty="0" smtClean="0">
                <a:latin typeface="Goudy"/>
              </a:rPr>
              <a:t>Objects in method. When a method is invoked, any local variables created exist only for the duration of the method. Once the method has returned, the </a:t>
            </a:r>
            <a:r>
              <a:rPr lang="en-US" sz="1200" b="1" dirty="0" smtClean="0">
                <a:latin typeface="Goudy"/>
              </a:rPr>
              <a:t>objects created in the method are eligible for garbage collection</a:t>
            </a:r>
            <a:r>
              <a:rPr lang="en-US" sz="1200" dirty="0" smtClean="0">
                <a:latin typeface="Goudy"/>
              </a:rPr>
              <a:t>. </a:t>
            </a:r>
          </a:p>
          <a:p>
            <a:r>
              <a:rPr lang="en-US" sz="1200" b="1" dirty="0" smtClean="0">
                <a:latin typeface="Goudy"/>
              </a:rPr>
              <a:t>BUT… </a:t>
            </a:r>
            <a:r>
              <a:rPr lang="en-US" sz="1200" dirty="0" smtClean="0">
                <a:latin typeface="Goudy"/>
              </a:rPr>
              <a:t>If an object is returned from the method, in case referenced to other variable in the method call; hence, it will </a:t>
            </a:r>
            <a:r>
              <a:rPr lang="en-US" sz="1200" b="1" dirty="0" smtClean="0">
                <a:latin typeface="Goudy"/>
              </a:rPr>
              <a:t>not be eligible for collection</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Isolating a Reference</a:t>
            </a:r>
          </a:p>
          <a:p>
            <a:r>
              <a:rPr lang="en-US" sz="1200" b="0" i="0" u="none" strike="noStrike" kern="1200" baseline="0" dirty="0" smtClean="0">
                <a:solidFill>
                  <a:schemeClr val="tx1"/>
                </a:solidFill>
                <a:latin typeface="+mn-lt"/>
                <a:ea typeface="+mn-ea"/>
                <a:cs typeface="+mn-cs"/>
              </a:rPr>
              <a:t>There is another way in which </a:t>
            </a:r>
            <a:r>
              <a:rPr lang="en-US" sz="1200" b="1" i="0" u="none" strike="noStrike" kern="1200" baseline="0" dirty="0" smtClean="0">
                <a:solidFill>
                  <a:schemeClr val="tx1"/>
                </a:solidFill>
                <a:latin typeface="+mn-lt"/>
                <a:ea typeface="+mn-ea"/>
                <a:cs typeface="+mn-cs"/>
              </a:rPr>
              <a:t>objects can become eligible for garbage collection</a:t>
            </a:r>
            <a:r>
              <a:rPr lang="en-US" sz="1200" b="0" i="0" u="none" strike="noStrike" kern="1200" baseline="0" dirty="0" smtClean="0">
                <a:solidFill>
                  <a:schemeClr val="tx1"/>
                </a:solidFill>
                <a:latin typeface="+mn-lt"/>
                <a:ea typeface="+mn-ea"/>
                <a:cs typeface="+mn-cs"/>
              </a:rPr>
              <a:t>, even if they still have valid references! We call this scenario "islands of isolation."</a:t>
            </a:r>
          </a:p>
          <a:p>
            <a:r>
              <a:rPr lang="en-US" sz="1200" b="0" i="0" u="none" strike="noStrike" kern="1200" baseline="0" dirty="0" smtClean="0">
                <a:solidFill>
                  <a:schemeClr val="tx1"/>
                </a:solidFill>
                <a:latin typeface="+mn-lt"/>
                <a:ea typeface="+mn-ea"/>
                <a:cs typeface="+mn-cs"/>
              </a:rPr>
              <a:t>A simple example is a class that has an instance variable that is a reference variable to another instance of the same class. Now imagine that two such instances</a:t>
            </a:r>
          </a:p>
          <a:p>
            <a:r>
              <a:rPr lang="en-US" sz="1200" b="0" i="0" u="none" strike="noStrike" kern="1200" baseline="0" dirty="0" smtClean="0">
                <a:solidFill>
                  <a:schemeClr val="tx1"/>
                </a:solidFill>
                <a:latin typeface="+mn-lt"/>
                <a:ea typeface="+mn-ea"/>
                <a:cs typeface="+mn-cs"/>
              </a:rPr>
              <a:t>exist and that they refer to each other. If all other references to these two objects are removed, then even though each object still has a valid reference, there will be</a:t>
            </a:r>
          </a:p>
          <a:p>
            <a:r>
              <a:rPr lang="en-US" sz="1200" b="0" i="0" u="none" strike="noStrike" kern="1200" baseline="0" dirty="0" smtClean="0">
                <a:solidFill>
                  <a:schemeClr val="tx1"/>
                </a:solidFill>
                <a:latin typeface="+mn-lt"/>
                <a:ea typeface="+mn-ea"/>
                <a:cs typeface="+mn-cs"/>
              </a:rPr>
              <a:t>no way for any live thread to access either object. When the garbage collector runs, it can </a:t>
            </a:r>
            <a:r>
              <a:rPr lang="en-US" sz="1200" b="0" i="1" u="none" strike="noStrike" kern="1200" baseline="0" dirty="0" smtClean="0">
                <a:solidFill>
                  <a:schemeClr val="tx1"/>
                </a:solidFill>
                <a:latin typeface="+mn-lt"/>
                <a:ea typeface="+mn-ea"/>
                <a:cs typeface="+mn-cs"/>
              </a:rPr>
              <a:t>usually </a:t>
            </a:r>
            <a:r>
              <a:rPr lang="en-US" sz="1200" b="0" i="0" u="none" strike="noStrike" kern="1200" baseline="0" dirty="0" smtClean="0">
                <a:solidFill>
                  <a:schemeClr val="tx1"/>
                </a:solidFill>
                <a:latin typeface="+mn-lt"/>
                <a:ea typeface="+mn-ea"/>
                <a:cs typeface="+mn-cs"/>
              </a:rPr>
              <a:t>discover any such islands of objects and remove them. As you can</a:t>
            </a:r>
          </a:p>
          <a:p>
            <a:r>
              <a:rPr lang="en-US" sz="1200" b="0" i="0" u="none" strike="noStrike" kern="1200" baseline="0" dirty="0" smtClean="0">
                <a:solidFill>
                  <a:schemeClr val="tx1"/>
                </a:solidFill>
                <a:latin typeface="+mn-lt"/>
                <a:ea typeface="+mn-ea"/>
                <a:cs typeface="+mn-cs"/>
              </a:rPr>
              <a:t>imagine, such islands can become quite large, theoretically containing hundreds of objects. Examine the following code:</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Cleaning Up Before Garbage Collection—the finalize() Method</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any code that you put into your class's overridden finalize() method is not guaranteed to run..</a:t>
            </a:r>
          </a:p>
          <a:p>
            <a:r>
              <a:rPr lang="en-US" sz="1200" b="0" i="0" u="none" strike="noStrike" kern="1200" baseline="0" dirty="0" smtClean="0">
                <a:solidFill>
                  <a:schemeClr val="tx1"/>
                </a:solidFill>
                <a:latin typeface="+mn-lt"/>
                <a:ea typeface="+mn-ea"/>
                <a:cs typeface="+mn-cs"/>
              </a:rPr>
              <a:t>Let's look into these statements a little further. First of all, remember that any</a:t>
            </a:r>
          </a:p>
          <a:p>
            <a:r>
              <a:rPr lang="en-US" sz="1200" b="0" i="0" u="none" strike="noStrike" kern="1200" baseline="0" dirty="0" smtClean="0">
                <a:solidFill>
                  <a:schemeClr val="tx1"/>
                </a:solidFill>
                <a:latin typeface="+mn-lt"/>
                <a:ea typeface="+mn-ea"/>
                <a:cs typeface="+mn-cs"/>
              </a:rPr>
              <a:t>code that you can put into a normal method you can put into finalize(). For</a:t>
            </a:r>
          </a:p>
          <a:p>
            <a:r>
              <a:rPr lang="en-US" sz="1200" b="0" i="0" u="none" strike="noStrike" kern="1200" baseline="0" dirty="0" smtClean="0">
                <a:solidFill>
                  <a:schemeClr val="tx1"/>
                </a:solidFill>
                <a:latin typeface="+mn-lt"/>
                <a:ea typeface="+mn-ea"/>
                <a:cs typeface="+mn-cs"/>
              </a:rPr>
              <a:t>example, in the finalize() method you could write code that passes a reference</a:t>
            </a:r>
          </a:p>
          <a:p>
            <a:r>
              <a:rPr lang="en-US" sz="1200" b="0" i="0" u="none" strike="noStrike" kern="1200" baseline="0" dirty="0" smtClean="0">
                <a:solidFill>
                  <a:schemeClr val="tx1"/>
                </a:solidFill>
                <a:latin typeface="+mn-lt"/>
                <a:ea typeface="+mn-ea"/>
                <a:cs typeface="+mn-cs"/>
              </a:rPr>
              <a:t>to the object in question back to another object, effectively </a:t>
            </a:r>
            <a:r>
              <a:rPr lang="en-US" sz="1200" b="0" i="1" u="none" strike="noStrike" kern="1200" baseline="0" dirty="0" err="1" smtClean="0">
                <a:solidFill>
                  <a:schemeClr val="tx1"/>
                </a:solidFill>
                <a:latin typeface="+mn-lt"/>
                <a:ea typeface="+mn-ea"/>
                <a:cs typeface="+mn-cs"/>
              </a:rPr>
              <a:t>uneligiblizing</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the object</a:t>
            </a:r>
          </a:p>
          <a:p>
            <a:r>
              <a:rPr lang="en-US" sz="1200" b="0" i="0" u="none" strike="noStrike" kern="1200" baseline="0" dirty="0" smtClean="0">
                <a:solidFill>
                  <a:schemeClr val="tx1"/>
                </a:solidFill>
                <a:latin typeface="+mn-lt"/>
                <a:ea typeface="+mn-ea"/>
                <a:cs typeface="+mn-cs"/>
              </a:rPr>
              <a:t>for garbage collection.</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POOLS/CACHES  --- Use JAVA REGERNCES, … soft, weak, phantom </a:t>
            </a:r>
            <a:r>
              <a:rPr lang="en-US" sz="1200" b="0" i="0" u="none" strike="noStrike" kern="1200" baseline="0" dirty="0" err="1" smtClean="0">
                <a:solidFill>
                  <a:schemeClr val="tx1"/>
                </a:solidFill>
                <a:latin typeface="+mn-lt"/>
                <a:ea typeface="+mn-ea"/>
                <a:cs typeface="+mn-cs"/>
              </a:rPr>
              <a:t>refernces</a:t>
            </a:r>
            <a:r>
              <a:rPr lang="en-US" sz="1200" b="0" i="0" u="none" strike="noStrike" kern="1200" baseline="0" dirty="0" smtClean="0">
                <a:solidFill>
                  <a:schemeClr val="tx1"/>
                </a:solidFill>
                <a:latin typeface="+mn-lt"/>
                <a:ea typeface="+mn-ea"/>
                <a:cs typeface="+mn-cs"/>
              </a:rPr>
              <a:t>, …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https://www.baeldung.com/java-string-pool</a:t>
            </a:r>
          </a:p>
          <a:p>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the special memory region where </a:t>
            </a:r>
            <a:r>
              <a:rPr lang="en-US" sz="1200" b="1" i="1" kern="1200" dirty="0" smtClean="0">
                <a:solidFill>
                  <a:schemeClr val="tx1"/>
                </a:solidFill>
                <a:effectLst/>
                <a:latin typeface="+mn-lt"/>
                <a:ea typeface="+mn-ea"/>
                <a:cs typeface="+mn-cs"/>
              </a:rPr>
              <a:t>Strings</a:t>
            </a:r>
            <a:r>
              <a:rPr lang="en-US" sz="1200" b="1" i="0" kern="1200" dirty="0" smtClean="0">
                <a:solidFill>
                  <a:schemeClr val="tx1"/>
                </a:solidFill>
                <a:effectLst/>
                <a:latin typeface="+mn-lt"/>
                <a:ea typeface="+mn-ea"/>
                <a:cs typeface="+mn-cs"/>
              </a:rPr>
              <a:t> are stored by the JVM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Thanks to the immutability of </a:t>
            </a:r>
            <a:r>
              <a:rPr lang="en-US" sz="1200" b="0" i="1" kern="1200" dirty="0" smtClean="0">
                <a:solidFill>
                  <a:schemeClr val="tx1"/>
                </a:solidFill>
                <a:effectLst/>
                <a:latin typeface="+mn-lt"/>
                <a:ea typeface="+mn-ea"/>
                <a:cs typeface="+mn-cs"/>
              </a:rPr>
              <a:t>Strings</a:t>
            </a:r>
            <a:r>
              <a:rPr lang="en-US" sz="1200" b="0" i="0" kern="1200" dirty="0" smtClean="0">
                <a:solidFill>
                  <a:schemeClr val="tx1"/>
                </a:solidFill>
                <a:effectLst/>
                <a:latin typeface="+mn-lt"/>
                <a:ea typeface="+mn-ea"/>
                <a:cs typeface="+mn-cs"/>
              </a:rPr>
              <a:t> in Java, the JVM can optimize the amount of memory allocated for them by </a:t>
            </a:r>
            <a:r>
              <a:rPr lang="en-US" sz="1200" b="1" i="0" kern="1200" dirty="0" smtClean="0">
                <a:solidFill>
                  <a:schemeClr val="tx1"/>
                </a:solidFill>
                <a:effectLst/>
                <a:latin typeface="+mn-lt"/>
                <a:ea typeface="+mn-ea"/>
                <a:cs typeface="+mn-cs"/>
              </a:rPr>
              <a:t>storing only one copy of each literal </a:t>
            </a:r>
            <a:r>
              <a:rPr lang="en-US" sz="1200" b="1" i="1" kern="1200" dirty="0" smtClean="0">
                <a:solidFill>
                  <a:schemeClr val="tx1"/>
                </a:solidFill>
                <a:effectLst/>
                <a:latin typeface="+mn-lt"/>
                <a:ea typeface="+mn-ea"/>
                <a:cs typeface="+mn-cs"/>
              </a:rPr>
              <a:t>String</a:t>
            </a:r>
            <a:r>
              <a:rPr lang="en-US" sz="1200" b="1" i="0" kern="1200" dirty="0" smtClean="0">
                <a:solidFill>
                  <a:schemeClr val="tx1"/>
                </a:solidFill>
                <a:effectLst/>
                <a:latin typeface="+mn-lt"/>
                <a:ea typeface="+mn-ea"/>
                <a:cs typeface="+mn-cs"/>
              </a:rPr>
              <a:t> in the pool</a:t>
            </a:r>
            <a:r>
              <a:rPr lang="en-US" sz="1200" b="0" i="0" kern="1200" dirty="0" smtClean="0">
                <a:solidFill>
                  <a:schemeClr val="tx1"/>
                </a:solidFill>
                <a:effectLst/>
                <a:latin typeface="+mn-lt"/>
                <a:ea typeface="+mn-ea"/>
                <a:cs typeface="+mn-cs"/>
              </a:rPr>
              <a:t>. This process is called </a:t>
            </a:r>
            <a:r>
              <a:rPr lang="en-US" sz="1200" b="0" i="1" kern="1200" dirty="0" smtClean="0">
                <a:solidFill>
                  <a:schemeClr val="tx1"/>
                </a:solidFill>
                <a:effectLst/>
                <a:latin typeface="+mn-lt"/>
                <a:ea typeface="+mn-ea"/>
                <a:cs typeface="+mn-cs"/>
              </a:rPr>
              <a:t>interning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Before Java 7, the JVM </a:t>
            </a:r>
            <a:r>
              <a:rPr lang="en-US" sz="1200" b="1" i="0" kern="1200" dirty="0" smtClean="0">
                <a:solidFill>
                  <a:schemeClr val="tx1"/>
                </a:solidFill>
                <a:effectLst/>
                <a:latin typeface="+mn-lt"/>
                <a:ea typeface="+mn-ea"/>
                <a:cs typeface="+mn-cs"/>
              </a:rPr>
              <a:t>placed the Java String Pool in the </a:t>
            </a:r>
            <a:r>
              <a:rPr lang="en-US" sz="1200" b="1" i="1" kern="1200" dirty="0" err="1" smtClean="0">
                <a:solidFill>
                  <a:schemeClr val="tx1"/>
                </a:solidFill>
                <a:effectLst/>
                <a:latin typeface="+mn-lt"/>
                <a:ea typeface="+mn-ea"/>
                <a:cs typeface="+mn-cs"/>
              </a:rPr>
              <a:t>PermGen</a:t>
            </a:r>
            <a:r>
              <a:rPr lang="en-US" sz="1200" b="1" i="0" kern="1200" dirty="0" smtClean="0">
                <a:solidFill>
                  <a:schemeClr val="tx1"/>
                </a:solidFill>
                <a:effectLst/>
                <a:latin typeface="+mn-lt"/>
                <a:ea typeface="+mn-ea"/>
                <a:cs typeface="+mn-cs"/>
              </a:rPr>
              <a:t> space, which has a fixed size — it can't be expanded at runtime and is not eligible for garbage collection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risk of interning </a:t>
            </a:r>
            <a:r>
              <a:rPr lang="en-US" sz="1200" b="0" i="1" kern="1200" dirty="0" smtClean="0">
                <a:solidFill>
                  <a:schemeClr val="tx1"/>
                </a:solidFill>
                <a:effectLst/>
                <a:latin typeface="+mn-lt"/>
                <a:ea typeface="+mn-ea"/>
                <a:cs typeface="+mn-cs"/>
              </a:rPr>
              <a:t>Strings</a:t>
            </a:r>
            <a:r>
              <a:rPr lang="en-US" sz="1200" b="0" i="0" kern="1200" dirty="0" smtClean="0">
                <a:solidFill>
                  <a:schemeClr val="tx1"/>
                </a:solidFill>
                <a:effectLst/>
                <a:latin typeface="+mn-lt"/>
                <a:ea typeface="+mn-ea"/>
                <a:cs typeface="+mn-cs"/>
              </a:rPr>
              <a:t> in the </a:t>
            </a:r>
            <a:r>
              <a:rPr lang="en-US" sz="1200" b="0" i="1" kern="1200" dirty="0" err="1" smtClean="0">
                <a:solidFill>
                  <a:schemeClr val="tx1"/>
                </a:solidFill>
                <a:effectLst/>
                <a:latin typeface="+mn-lt"/>
                <a:ea typeface="+mn-ea"/>
                <a:cs typeface="+mn-cs"/>
              </a:rPr>
              <a:t>PermGen</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(instead of the </a:t>
            </a:r>
            <a:r>
              <a:rPr lang="en-US" sz="1200" b="0" i="1" kern="1200" dirty="0" smtClean="0">
                <a:solidFill>
                  <a:schemeClr val="tx1"/>
                </a:solidFill>
                <a:effectLst/>
                <a:latin typeface="+mn-lt"/>
                <a:ea typeface="+mn-ea"/>
                <a:cs typeface="+mn-cs"/>
              </a:rPr>
              <a:t>Heap</a:t>
            </a:r>
            <a:r>
              <a:rPr lang="en-US" sz="1200" b="0" i="0" kern="1200" dirty="0" smtClean="0">
                <a:solidFill>
                  <a:schemeClr val="tx1"/>
                </a:solidFill>
                <a:effectLst/>
                <a:latin typeface="+mn-lt"/>
                <a:ea typeface="+mn-ea"/>
                <a:cs typeface="+mn-cs"/>
              </a:rPr>
              <a:t>) is that </a:t>
            </a:r>
            <a:r>
              <a:rPr lang="en-US" sz="1200" b="1" i="0" kern="1200" dirty="0" smtClean="0">
                <a:solidFill>
                  <a:schemeClr val="tx1"/>
                </a:solidFill>
                <a:effectLst/>
                <a:latin typeface="+mn-lt"/>
                <a:ea typeface="+mn-ea"/>
                <a:cs typeface="+mn-cs"/>
              </a:rPr>
              <a:t>we can get an </a:t>
            </a:r>
            <a:r>
              <a:rPr lang="en-US" sz="1200" b="1" i="1" kern="1200" dirty="0" err="1" smtClean="0">
                <a:solidFill>
                  <a:schemeClr val="tx1"/>
                </a:solidFill>
                <a:effectLst/>
                <a:latin typeface="+mn-lt"/>
                <a:ea typeface="+mn-ea"/>
                <a:cs typeface="+mn-cs"/>
              </a:rPr>
              <a:t>OutOfMemory</a:t>
            </a:r>
            <a:r>
              <a:rPr lang="en-US" sz="1200" b="1" i="0" kern="1200" dirty="0" smtClean="0">
                <a:solidFill>
                  <a:schemeClr val="tx1"/>
                </a:solidFill>
                <a:effectLst/>
                <a:latin typeface="+mn-lt"/>
                <a:ea typeface="+mn-ea"/>
                <a:cs typeface="+mn-cs"/>
              </a:rPr>
              <a:t> error</a:t>
            </a:r>
            <a:r>
              <a:rPr lang="en-US" sz="1200" b="0" i="0" kern="1200" dirty="0" smtClean="0">
                <a:solidFill>
                  <a:schemeClr val="tx1"/>
                </a:solidFill>
                <a:effectLst/>
                <a:latin typeface="+mn-lt"/>
                <a:ea typeface="+mn-ea"/>
                <a:cs typeface="+mn-cs"/>
              </a:rPr>
              <a:t> from the JVM if we intern too many </a:t>
            </a:r>
            <a:r>
              <a:rPr lang="en-US" sz="1200" b="0" i="1" kern="1200" dirty="0" smtClean="0">
                <a:solidFill>
                  <a:schemeClr val="tx1"/>
                </a:solidFill>
                <a:effectLst/>
                <a:latin typeface="+mn-lt"/>
                <a:ea typeface="+mn-ea"/>
                <a:cs typeface="+mn-cs"/>
              </a:rPr>
              <a:t>Strings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From Java 7 onwards, the Java String Pool is </a:t>
            </a:r>
            <a:r>
              <a:rPr lang="en-US" sz="1200" b="1" i="0" kern="1200" dirty="0" smtClean="0">
                <a:solidFill>
                  <a:schemeClr val="tx1"/>
                </a:solidFill>
                <a:effectLst/>
                <a:latin typeface="+mn-lt"/>
                <a:ea typeface="+mn-ea"/>
                <a:cs typeface="+mn-cs"/>
              </a:rPr>
              <a:t>stored in the </a:t>
            </a:r>
            <a:r>
              <a:rPr lang="en-US" sz="1200" b="1" i="1" kern="1200" dirty="0" smtClean="0">
                <a:solidFill>
                  <a:schemeClr val="tx1"/>
                </a:solidFill>
                <a:effectLst/>
                <a:latin typeface="+mn-lt"/>
                <a:ea typeface="+mn-ea"/>
                <a:cs typeface="+mn-cs"/>
              </a:rPr>
              <a:t>Heap</a:t>
            </a:r>
            <a:r>
              <a:rPr lang="en-US" sz="1200" b="1" i="0" kern="1200" dirty="0" smtClean="0">
                <a:solidFill>
                  <a:schemeClr val="tx1"/>
                </a:solidFill>
                <a:effectLst/>
                <a:latin typeface="+mn-lt"/>
                <a:ea typeface="+mn-ea"/>
                <a:cs typeface="+mn-cs"/>
              </a:rPr>
              <a:t> space, which is garbage collected</a:t>
            </a:r>
            <a:r>
              <a:rPr lang="en-US" sz="1200" b="0" i="0" kern="1200" dirty="0" smtClean="0">
                <a:solidFill>
                  <a:schemeClr val="tx1"/>
                </a:solidFill>
                <a:effectLst/>
                <a:latin typeface="+mn-lt"/>
                <a:ea typeface="+mn-ea"/>
                <a:cs typeface="+mn-cs"/>
              </a:rPr>
              <a:t> by the JVM</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advantage of this approach is the </a:t>
            </a:r>
            <a:r>
              <a:rPr lang="en-US" sz="1200" b="1" i="0" kern="1200" dirty="0" smtClean="0">
                <a:solidFill>
                  <a:schemeClr val="tx1"/>
                </a:solidFill>
                <a:effectLst/>
                <a:latin typeface="+mn-lt"/>
                <a:ea typeface="+mn-ea"/>
                <a:cs typeface="+mn-cs"/>
              </a:rPr>
              <a:t>reduced risk of </a:t>
            </a:r>
            <a:r>
              <a:rPr lang="en-US" sz="1200" b="1" i="1" kern="1200" dirty="0" err="1" smtClean="0">
                <a:solidFill>
                  <a:schemeClr val="tx1"/>
                </a:solidFill>
                <a:effectLst/>
                <a:latin typeface="+mn-lt"/>
                <a:ea typeface="+mn-ea"/>
                <a:cs typeface="+mn-cs"/>
              </a:rPr>
              <a:t>OutOfMemory</a:t>
            </a:r>
            <a:r>
              <a:rPr lang="en-US" sz="1200" b="1" i="0" kern="1200" dirty="0" smtClean="0">
                <a:solidFill>
                  <a:schemeClr val="tx1"/>
                </a:solidFill>
                <a:effectLst/>
                <a:latin typeface="+mn-lt"/>
                <a:ea typeface="+mn-ea"/>
                <a:cs typeface="+mn-cs"/>
              </a:rPr>
              <a:t> error</a:t>
            </a:r>
            <a:r>
              <a:rPr lang="en-US" sz="1200" b="0" i="0" kern="1200" dirty="0" smtClean="0">
                <a:solidFill>
                  <a:schemeClr val="tx1"/>
                </a:solidFill>
                <a:effectLst/>
                <a:latin typeface="+mn-lt"/>
                <a:ea typeface="+mn-ea"/>
                <a:cs typeface="+mn-cs"/>
              </a:rPr>
              <a:t> because unreferenced </a:t>
            </a:r>
            <a:r>
              <a:rPr lang="en-US" sz="1200" b="0" i="1" kern="1200" dirty="0" smtClean="0">
                <a:solidFill>
                  <a:schemeClr val="tx1"/>
                </a:solidFill>
                <a:effectLst/>
                <a:latin typeface="+mn-lt"/>
                <a:ea typeface="+mn-ea"/>
                <a:cs typeface="+mn-cs"/>
              </a:rPr>
              <a:t>Strings</a:t>
            </a:r>
            <a:r>
              <a:rPr lang="en-US" sz="1200" b="0" i="0" kern="1200" dirty="0" smtClean="0">
                <a:solidFill>
                  <a:schemeClr val="tx1"/>
                </a:solidFill>
                <a:effectLst/>
                <a:latin typeface="+mn-lt"/>
                <a:ea typeface="+mn-ea"/>
                <a:cs typeface="+mn-cs"/>
              </a:rPr>
              <a:t> will be removed from the pool, thereby releasing memory.</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4</a:t>
            </a:fld>
            <a:endParaRPr lang="en-US"/>
          </a:p>
        </p:txBody>
      </p:sp>
    </p:spTree>
    <p:extLst>
      <p:ext uri="{BB962C8B-B14F-4D97-AF65-F5344CB8AC3E}">
        <p14:creationId xmlns:p14="http://schemas.microsoft.com/office/powerpoint/2010/main" val="401507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70C0"/>
                </a:solidFill>
              </a:rPr>
              <a:t>Do Nothing </a:t>
            </a:r>
            <a:r>
              <a:rPr lang="en-US" dirty="0" smtClean="0"/>
              <a:t>– never run, not collects live objects  </a:t>
            </a:r>
          </a:p>
          <a:p>
            <a:endParaRPr lang="en-US" dirty="0" smtClean="0">
              <a:solidFill>
                <a:srgbClr val="0070C0"/>
              </a:solidFill>
            </a:endParaRPr>
          </a:p>
          <a:p>
            <a:r>
              <a:rPr lang="en-US" dirty="0" smtClean="0">
                <a:solidFill>
                  <a:srgbClr val="0070C0"/>
                </a:solidFill>
              </a:rPr>
              <a:t>Reference Counting  - issue with circular references. </a:t>
            </a:r>
          </a:p>
          <a:p>
            <a:r>
              <a:rPr lang="en-US" dirty="0" smtClean="0">
                <a:solidFill>
                  <a:srgbClr val="0070C0"/>
                </a:solidFill>
              </a:rPr>
              <a:t>Compact phase changes </a:t>
            </a:r>
            <a:r>
              <a:rPr lang="en-US" b="1" dirty="0" smtClean="0">
                <a:solidFill>
                  <a:srgbClr val="0070C0"/>
                </a:solidFill>
              </a:rPr>
              <a:t>the physical address of the memory</a:t>
            </a:r>
            <a:r>
              <a:rPr lang="en-US" dirty="0" smtClean="0">
                <a:solidFill>
                  <a:srgbClr val="0070C0"/>
                </a:solidFill>
              </a:rPr>
              <a:t>. </a:t>
            </a:r>
          </a:p>
          <a:p>
            <a:r>
              <a:rPr lang="en-US" dirty="0" smtClean="0">
                <a:solidFill>
                  <a:srgbClr val="0070C0"/>
                </a:solidFill>
              </a:rPr>
              <a:t>JVM internally gets physical address of the memory. </a:t>
            </a:r>
          </a:p>
          <a:p>
            <a:endParaRPr lang="en-US" dirty="0" smtClean="0"/>
          </a:p>
          <a:p>
            <a:r>
              <a:rPr lang="en-US" sz="1200" b="0" i="0" kern="1200" dirty="0" smtClean="0">
                <a:solidFill>
                  <a:schemeClr val="tx1"/>
                </a:solidFill>
                <a:effectLst/>
                <a:latin typeface="+mn-lt"/>
                <a:ea typeface="+mn-ea"/>
                <a:cs typeface="+mn-cs"/>
              </a:rPr>
              <a:t>One of the basic ways of garbage collection involves three steps:</a:t>
            </a:r>
          </a:p>
          <a:p>
            <a:r>
              <a:rPr lang="en-US" sz="1200" b="1" i="0" kern="1200" dirty="0" smtClean="0">
                <a:solidFill>
                  <a:schemeClr val="tx1"/>
                </a:solidFill>
                <a:effectLst/>
                <a:latin typeface="+mn-lt"/>
                <a:ea typeface="+mn-ea"/>
                <a:cs typeface="+mn-cs"/>
              </a:rPr>
              <a:t>Marking</a:t>
            </a:r>
            <a:r>
              <a:rPr lang="en-US" sz="1200" b="0" i="0" kern="1200" dirty="0" smtClean="0">
                <a:solidFill>
                  <a:schemeClr val="tx1"/>
                </a:solidFill>
                <a:effectLst/>
                <a:latin typeface="+mn-lt"/>
                <a:ea typeface="+mn-ea"/>
                <a:cs typeface="+mn-cs"/>
              </a:rPr>
              <a:t>: This is the first step where garbage collector identifies which objects are in use and which ones are not in use.</a:t>
            </a:r>
          </a:p>
          <a:p>
            <a:r>
              <a:rPr lang="en-US" sz="1200" b="1" i="0" kern="1200" dirty="0" smtClean="0">
                <a:solidFill>
                  <a:schemeClr val="tx1"/>
                </a:solidFill>
                <a:effectLst/>
                <a:latin typeface="+mn-lt"/>
                <a:ea typeface="+mn-ea"/>
                <a:cs typeface="+mn-cs"/>
              </a:rPr>
              <a:t>Normal Deletion</a:t>
            </a:r>
            <a:r>
              <a:rPr lang="en-US" sz="1200" b="0" i="0" kern="1200" dirty="0" smtClean="0">
                <a:solidFill>
                  <a:schemeClr val="tx1"/>
                </a:solidFill>
                <a:effectLst/>
                <a:latin typeface="+mn-lt"/>
                <a:ea typeface="+mn-ea"/>
                <a:cs typeface="+mn-cs"/>
              </a:rPr>
              <a:t>: Garbage Collector removes the unused objects and reclaim the free space to be allocated to other objects.</a:t>
            </a:r>
          </a:p>
          <a:p>
            <a:r>
              <a:rPr lang="en-US" sz="1200" b="1" i="0" kern="1200" dirty="0" smtClean="0">
                <a:solidFill>
                  <a:schemeClr val="tx1"/>
                </a:solidFill>
                <a:effectLst/>
                <a:latin typeface="+mn-lt"/>
                <a:ea typeface="+mn-ea"/>
                <a:cs typeface="+mn-cs"/>
              </a:rPr>
              <a:t>Deletion with Compacting</a:t>
            </a:r>
            <a:r>
              <a:rPr lang="en-US" sz="1200" b="0" i="0" kern="1200" dirty="0" smtClean="0">
                <a:solidFill>
                  <a:schemeClr val="tx1"/>
                </a:solidFill>
                <a:effectLst/>
                <a:latin typeface="+mn-lt"/>
                <a:ea typeface="+mn-ea"/>
                <a:cs typeface="+mn-cs"/>
              </a:rPr>
              <a:t>: For better performance, after deleting unused objects, all the survived objects can be moved to be together. This will increase the performance of allocation of memory to newer objects.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a:t>
            </a:r>
            <a:r>
              <a:rPr lang="en-US" sz="1200" b="1" i="0" kern="1200" dirty="0" smtClean="0">
                <a:solidFill>
                  <a:schemeClr val="tx1"/>
                </a:solidFill>
                <a:effectLst/>
                <a:latin typeface="+mn-lt"/>
                <a:ea typeface="+mn-ea"/>
                <a:cs typeface="+mn-cs"/>
              </a:rPr>
              <a:t>two problems with</a:t>
            </a:r>
            <a:r>
              <a:rPr lang="en-US" sz="1200" b="0" i="0" kern="1200" dirty="0" smtClean="0">
                <a:solidFill>
                  <a:schemeClr val="tx1"/>
                </a:solidFill>
                <a:effectLst/>
                <a:latin typeface="+mn-lt"/>
                <a:ea typeface="+mn-ea"/>
                <a:cs typeface="+mn-cs"/>
              </a:rPr>
              <a:t> a simple mark and delete approach.</a:t>
            </a:r>
          </a:p>
          <a:p>
            <a:r>
              <a:rPr lang="en-US" sz="1200" b="0" i="0" kern="1200" dirty="0" smtClean="0">
                <a:solidFill>
                  <a:schemeClr val="tx1"/>
                </a:solidFill>
                <a:effectLst/>
                <a:latin typeface="+mn-lt"/>
                <a:ea typeface="+mn-ea"/>
                <a:cs typeface="+mn-cs"/>
              </a:rPr>
              <a:t>First one is that it’s not efficient because most of the newly created objects will become unused</a:t>
            </a:r>
          </a:p>
          <a:p>
            <a:r>
              <a:rPr lang="en-US" sz="1200" b="0" i="0" kern="1200" dirty="0" smtClean="0">
                <a:solidFill>
                  <a:schemeClr val="tx1"/>
                </a:solidFill>
                <a:effectLst/>
                <a:latin typeface="+mn-lt"/>
                <a:ea typeface="+mn-ea"/>
                <a:cs typeface="+mn-cs"/>
              </a:rPr>
              <a:t>Secondly objects that are in-use for multiple garbage collection cycle are most likely to be in-use for future cycles too.</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5</a:t>
            </a:fld>
            <a:endParaRPr lang="en-US"/>
          </a:p>
        </p:txBody>
      </p:sp>
    </p:spTree>
    <p:extLst>
      <p:ext uri="{BB962C8B-B14F-4D97-AF65-F5344CB8AC3E}">
        <p14:creationId xmlns:p14="http://schemas.microsoft.com/office/powerpoint/2010/main" val="45825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spaces are now swapped. So again,</a:t>
            </a:r>
            <a:r>
              <a:rPr lang="en-US" baseline="0" dirty="0" smtClean="0"/>
              <a:t> new objects are allocated to </a:t>
            </a:r>
            <a:r>
              <a:rPr lang="en-US" baseline="0" dirty="0" err="1" smtClean="0"/>
              <a:t>fromspace</a:t>
            </a:r>
            <a:r>
              <a:rPr lang="en-US" baseline="0" dirty="0" smtClean="0"/>
              <a:t>, and it copying started to happen again, … </a:t>
            </a:r>
            <a:r>
              <a:rPr lang="en-US" dirty="0" smtClean="0"/>
              <a:t> </a:t>
            </a:r>
          </a:p>
          <a:p>
            <a:endParaRPr lang="en-US" dirty="0" smtClean="0"/>
          </a:p>
          <a:p>
            <a:r>
              <a:rPr lang="en-US" dirty="0" smtClean="0"/>
              <a:t>https://en.wikipedia.org/wiki/Compare-and-swap</a:t>
            </a:r>
          </a:p>
          <a:p>
            <a:endParaRPr lang="en-US" dirty="0" smtClean="0"/>
          </a:p>
          <a:p>
            <a:endParaRPr lang="en-US" dirty="0" smtClean="0"/>
          </a:p>
          <a:p>
            <a:r>
              <a:rPr lang="en-US" dirty="0" err="1" smtClean="0"/>
              <a:t>UnSafe</a:t>
            </a:r>
            <a:r>
              <a:rPr lang="en-US" dirty="0" smtClean="0"/>
              <a:t> Class….. https://www.baeldung.com/java-unsafe</a:t>
            </a:r>
          </a:p>
          <a:p>
            <a:r>
              <a:rPr lang="en-US" sz="1200" b="0" i="0" kern="1200" dirty="0" smtClean="0">
                <a:solidFill>
                  <a:schemeClr val="tx1"/>
                </a:solidFill>
                <a:effectLst/>
                <a:latin typeface="+mn-lt"/>
                <a:ea typeface="+mn-ea"/>
                <a:cs typeface="+mn-cs"/>
              </a:rPr>
              <a:t>The </a:t>
            </a:r>
            <a:r>
              <a:rPr lang="en-US" sz="1200" b="0" i="1" kern="1200" dirty="0" err="1" smtClean="0">
                <a:solidFill>
                  <a:schemeClr val="tx1"/>
                </a:solidFill>
                <a:effectLst/>
                <a:latin typeface="+mn-lt"/>
                <a:ea typeface="+mn-ea"/>
                <a:cs typeface="+mn-cs"/>
              </a:rPr>
              <a:t>allocateMemory</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method from the </a:t>
            </a:r>
            <a:r>
              <a:rPr lang="en-US" sz="1200" b="0" i="1" kern="1200" dirty="0" smtClean="0">
                <a:solidFill>
                  <a:schemeClr val="tx1"/>
                </a:solidFill>
                <a:effectLst/>
                <a:latin typeface="+mn-lt"/>
                <a:ea typeface="+mn-ea"/>
                <a:cs typeface="+mn-cs"/>
              </a:rPr>
              <a:t>Unsafe</a:t>
            </a:r>
            <a:r>
              <a:rPr lang="en-US" sz="1200" b="0" i="0" kern="1200" dirty="0" smtClean="0">
                <a:solidFill>
                  <a:schemeClr val="tx1"/>
                </a:solidFill>
                <a:effectLst/>
                <a:latin typeface="+mn-lt"/>
                <a:ea typeface="+mn-ea"/>
                <a:cs typeface="+mn-cs"/>
              </a:rPr>
              <a:t> class gives us the ability to allocate huge objects off the heap, meaning that </a:t>
            </a:r>
            <a:r>
              <a:rPr lang="en-US" sz="1200" b="1" i="0" kern="1200" dirty="0" smtClean="0">
                <a:solidFill>
                  <a:schemeClr val="tx1"/>
                </a:solidFill>
                <a:effectLst/>
                <a:latin typeface="+mn-lt"/>
                <a:ea typeface="+mn-ea"/>
                <a:cs typeface="+mn-cs"/>
              </a:rPr>
              <a:t>this memory will not be seen and taken into account by the GC and the JVM</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6</a:t>
            </a:fld>
            <a:endParaRPr lang="en-US"/>
          </a:p>
        </p:txBody>
      </p:sp>
    </p:spTree>
    <p:extLst>
      <p:ext uri="{BB962C8B-B14F-4D97-AF65-F5344CB8AC3E}">
        <p14:creationId xmlns:p14="http://schemas.microsoft.com/office/powerpoint/2010/main" val="2307157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Throughput</a:t>
            </a:r>
            <a:r>
              <a:rPr lang="en-US" dirty="0" smtClean="0"/>
              <a:t> – how quickly can it run, how quickly can it collect the garbage</a:t>
            </a:r>
          </a:p>
          <a:p>
            <a:endParaRPr lang="en-US" dirty="0" smtClean="0"/>
          </a:p>
          <a:p>
            <a:r>
              <a:rPr lang="en-US" dirty="0" smtClean="0"/>
              <a:t>https://www.betsol.com/blog/java-memory-management-for-java-virtual-machine-jvm/</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Java Memory Model – Permanent Generation</a:t>
            </a:r>
          </a:p>
          <a:p>
            <a:r>
              <a:rPr lang="en-US" sz="1200" b="0" i="0" kern="1200" dirty="0" smtClean="0">
                <a:solidFill>
                  <a:schemeClr val="tx1"/>
                </a:solidFill>
                <a:effectLst/>
                <a:latin typeface="+mn-lt"/>
                <a:ea typeface="+mn-ea"/>
                <a:cs typeface="+mn-cs"/>
              </a:rPr>
              <a:t>Permanent Generation or “Perm Gen” contains the application metadata required by the JVM to describe the classes and methods used in the application. Note that Perm Gen is not part of Java Heap memory.</a:t>
            </a:r>
          </a:p>
          <a:p>
            <a:r>
              <a:rPr lang="en-US" sz="1200" b="0" i="0" kern="1200" dirty="0" smtClean="0">
                <a:solidFill>
                  <a:schemeClr val="tx1"/>
                </a:solidFill>
                <a:effectLst/>
                <a:latin typeface="+mn-lt"/>
                <a:ea typeface="+mn-ea"/>
                <a:cs typeface="+mn-cs"/>
              </a:rPr>
              <a:t>Perm Gen is populated by JVM at runtime based on the classes used by the application. Perm Gen also contains Java SE library classes and methods. Perm Gen objects are garbage collected in a full garbage collection.</a:t>
            </a:r>
          </a:p>
          <a:p>
            <a:endParaRPr lang="en-US" dirty="0" smtClean="0"/>
          </a:p>
          <a:p>
            <a:r>
              <a:rPr lang="en-US" sz="1200" b="1" i="0" kern="1200" dirty="0" smtClean="0">
                <a:solidFill>
                  <a:schemeClr val="tx1"/>
                </a:solidFill>
                <a:effectLst/>
                <a:latin typeface="+mn-lt"/>
                <a:ea typeface="+mn-ea"/>
                <a:cs typeface="+mn-cs"/>
              </a:rPr>
              <a:t>Java Memory Model – Memory Pool</a:t>
            </a:r>
          </a:p>
          <a:p>
            <a:r>
              <a:rPr lang="en-US" sz="1200" b="0" i="0" kern="1200" dirty="0" smtClean="0">
                <a:solidFill>
                  <a:schemeClr val="tx1"/>
                </a:solidFill>
                <a:effectLst/>
                <a:latin typeface="+mn-lt"/>
                <a:ea typeface="+mn-ea"/>
                <a:cs typeface="+mn-cs"/>
              </a:rPr>
              <a:t>Memory Pools are created by JVM memory managers to create a pool of immutable objects if the implementation supports it.</a:t>
            </a:r>
          </a:p>
          <a:p>
            <a:r>
              <a:rPr lang="en-US" sz="1200" b="0" i="0" kern="1200" dirty="0" smtClean="0">
                <a:solidFill>
                  <a:schemeClr val="tx1"/>
                </a:solidFill>
                <a:effectLst/>
                <a:latin typeface="+mn-lt"/>
                <a:ea typeface="+mn-ea"/>
                <a:cs typeface="+mn-cs"/>
              </a:rPr>
              <a:t>String Pool is a good example of this kind of memory pool. </a:t>
            </a:r>
          </a:p>
          <a:p>
            <a:r>
              <a:rPr lang="en-US" sz="1200" b="0" i="0" kern="1200" dirty="0" smtClean="0">
                <a:solidFill>
                  <a:schemeClr val="tx1"/>
                </a:solidFill>
                <a:effectLst/>
                <a:latin typeface="+mn-lt"/>
                <a:ea typeface="+mn-ea"/>
                <a:cs typeface="+mn-cs"/>
              </a:rPr>
              <a:t>Memory Pool can belong to Heap or </a:t>
            </a:r>
            <a:r>
              <a:rPr lang="en-US" sz="1200" b="1" i="0" kern="1200" dirty="0" smtClean="0">
                <a:solidFill>
                  <a:schemeClr val="tx1"/>
                </a:solidFill>
                <a:effectLst/>
                <a:latin typeface="+mn-lt"/>
                <a:ea typeface="+mn-ea"/>
                <a:cs typeface="+mn-cs"/>
              </a:rPr>
              <a:t>Perm Gen</a:t>
            </a:r>
            <a:r>
              <a:rPr lang="en-US" sz="1200" b="0" i="0" kern="1200" dirty="0" smtClean="0">
                <a:solidFill>
                  <a:schemeClr val="tx1"/>
                </a:solidFill>
                <a:effectLst/>
                <a:latin typeface="+mn-lt"/>
                <a:ea typeface="+mn-ea"/>
                <a:cs typeface="+mn-cs"/>
              </a:rPr>
              <a:t>, depending on the JVM memory manager implementation.</a:t>
            </a:r>
          </a:p>
          <a:p>
            <a:r>
              <a:rPr lang="en-US" sz="1200" b="1" i="0" kern="1200" dirty="0" smtClean="0">
                <a:solidFill>
                  <a:schemeClr val="tx1"/>
                </a:solidFill>
                <a:effectLst/>
                <a:latin typeface="+mn-lt"/>
                <a:ea typeface="+mn-ea"/>
                <a:cs typeface="+mn-cs"/>
              </a:rPr>
              <a:t>Java Memory Model – Runtime Constant Pool</a:t>
            </a:r>
          </a:p>
          <a:p>
            <a:r>
              <a:rPr lang="en-US" sz="1200" b="0" i="0" kern="1200" dirty="0" smtClean="0">
                <a:solidFill>
                  <a:schemeClr val="tx1"/>
                </a:solidFill>
                <a:effectLst/>
                <a:latin typeface="+mn-lt"/>
                <a:ea typeface="+mn-ea"/>
                <a:cs typeface="+mn-cs"/>
              </a:rPr>
              <a:t>Runtime </a:t>
            </a:r>
            <a:r>
              <a:rPr lang="en-US" sz="1200" b="1" i="0" kern="1200" dirty="0" smtClean="0">
                <a:solidFill>
                  <a:schemeClr val="tx1"/>
                </a:solidFill>
                <a:effectLst/>
                <a:latin typeface="+mn-lt"/>
                <a:ea typeface="+mn-ea"/>
                <a:cs typeface="+mn-cs"/>
              </a:rPr>
              <a:t>constant pool </a:t>
            </a:r>
            <a:r>
              <a:rPr lang="en-US" sz="1200" b="0" i="0" kern="1200" dirty="0" smtClean="0">
                <a:solidFill>
                  <a:schemeClr val="tx1"/>
                </a:solidFill>
                <a:effectLst/>
                <a:latin typeface="+mn-lt"/>
                <a:ea typeface="+mn-ea"/>
                <a:cs typeface="+mn-cs"/>
              </a:rPr>
              <a:t>is per-class runtime representation of constant pool in a class. It contains class runtime constants and static methods. Runtime constant pool is part of </a:t>
            </a:r>
            <a:r>
              <a:rPr lang="en-US" sz="1200" b="1" i="0" kern="1200" dirty="0" smtClean="0">
                <a:solidFill>
                  <a:schemeClr val="tx1"/>
                </a:solidFill>
                <a:effectLst/>
                <a:latin typeface="+mn-lt"/>
                <a:ea typeface="+mn-ea"/>
                <a:cs typeface="+mn-cs"/>
              </a:rPr>
              <a:t>the method area.</a:t>
            </a:r>
          </a:p>
          <a:p>
            <a:r>
              <a:rPr lang="en-US" sz="1200" b="1" i="0" kern="1200" dirty="0" smtClean="0">
                <a:solidFill>
                  <a:schemeClr val="tx1"/>
                </a:solidFill>
                <a:effectLst/>
                <a:latin typeface="+mn-lt"/>
                <a:ea typeface="+mn-ea"/>
                <a:cs typeface="+mn-cs"/>
              </a:rPr>
              <a:t>Java Memory Model – Method Area</a:t>
            </a:r>
          </a:p>
          <a:p>
            <a:r>
              <a:rPr lang="en-US" sz="1200" b="0" i="0" kern="1200" dirty="0" smtClean="0">
                <a:solidFill>
                  <a:schemeClr val="tx1"/>
                </a:solidFill>
                <a:effectLst/>
                <a:latin typeface="+mn-lt"/>
                <a:ea typeface="+mn-ea"/>
                <a:cs typeface="+mn-cs"/>
              </a:rPr>
              <a:t>Method Area is part of space in the Perm Gen and used to store class structure (</a:t>
            </a:r>
            <a:r>
              <a:rPr lang="en-US" sz="1200" b="1" i="0" kern="1200" dirty="0" smtClean="0">
                <a:solidFill>
                  <a:schemeClr val="tx1"/>
                </a:solidFill>
                <a:effectLst/>
                <a:latin typeface="+mn-lt"/>
                <a:ea typeface="+mn-ea"/>
                <a:cs typeface="+mn-cs"/>
              </a:rPr>
              <a:t>runtime constants </a:t>
            </a:r>
            <a:r>
              <a:rPr lang="en-US" sz="1200" b="0" i="0"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static variables</a:t>
            </a:r>
            <a:r>
              <a:rPr lang="en-US" sz="1200" b="0" i="0" kern="1200" dirty="0" smtClean="0">
                <a:solidFill>
                  <a:schemeClr val="tx1"/>
                </a:solidFill>
                <a:effectLst/>
                <a:latin typeface="+mn-lt"/>
                <a:ea typeface="+mn-ea"/>
                <a:cs typeface="+mn-cs"/>
              </a:rPr>
              <a:t>) and code for methods and constructors.</a:t>
            </a:r>
          </a:p>
          <a:p>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endParaRPr lang="en-US" dirty="0" smtClean="0"/>
          </a:p>
          <a:p>
            <a:endParaRPr lang="en-US" dirty="0" smtClean="0"/>
          </a:p>
          <a:p>
            <a:r>
              <a:rPr lang="en-US" sz="1200" b="0" i="0" kern="1200" dirty="0" smtClean="0">
                <a:solidFill>
                  <a:schemeClr val="tx1"/>
                </a:solidFill>
                <a:effectLst/>
                <a:latin typeface="+mn-lt"/>
                <a:ea typeface="+mn-ea"/>
                <a:cs typeface="+mn-cs"/>
              </a:rPr>
              <a:t>JVM Heap memory is physically divided into two parts – </a:t>
            </a:r>
            <a:r>
              <a:rPr lang="en-US" sz="1200" b="1" i="0" kern="1200" dirty="0" smtClean="0">
                <a:solidFill>
                  <a:schemeClr val="tx1"/>
                </a:solidFill>
                <a:effectLst/>
                <a:latin typeface="+mn-lt"/>
                <a:ea typeface="+mn-ea"/>
                <a:cs typeface="+mn-cs"/>
              </a:rPr>
              <a:t>Young Generation</a:t>
            </a:r>
            <a:r>
              <a:rPr lang="en-US" sz="1200" b="0" i="0" kern="1200" dirty="0" smtClean="0">
                <a:solidFill>
                  <a:schemeClr val="tx1"/>
                </a:solidFill>
                <a:effectLst/>
                <a:latin typeface="+mn-lt"/>
                <a:ea typeface="+mn-ea"/>
                <a:cs typeface="+mn-cs"/>
              </a:rPr>
              <a:t> and </a:t>
            </a:r>
          </a:p>
          <a:p>
            <a:r>
              <a:rPr lang="en-US" sz="1200" b="0" i="0" kern="1200" dirty="0" smtClean="0">
                <a:solidFill>
                  <a:schemeClr val="tx1"/>
                </a:solidFill>
                <a:effectLst/>
                <a:latin typeface="+mn-lt"/>
                <a:ea typeface="+mn-ea"/>
                <a:cs typeface="+mn-cs"/>
              </a:rPr>
              <a:t>The young generation is the place where all the new objects are created. When the young generation is filled, garbage collection is performed. This garbage collection is called </a:t>
            </a:r>
            <a:r>
              <a:rPr lang="en-US" sz="1200" b="1" i="0" kern="1200" dirty="0" smtClean="0">
                <a:solidFill>
                  <a:schemeClr val="tx1"/>
                </a:solidFill>
                <a:effectLst/>
                <a:latin typeface="+mn-lt"/>
                <a:ea typeface="+mn-ea"/>
                <a:cs typeface="+mn-cs"/>
              </a:rPr>
              <a:t>Minor GC</a:t>
            </a:r>
            <a:r>
              <a:rPr lang="en-US" sz="1200" b="0" i="0" kern="1200" dirty="0" smtClean="0">
                <a:solidFill>
                  <a:schemeClr val="tx1"/>
                </a:solidFill>
                <a:effectLst/>
                <a:latin typeface="+mn-lt"/>
                <a:ea typeface="+mn-ea"/>
                <a:cs typeface="+mn-cs"/>
              </a:rPr>
              <a:t>. Young Generation is divided into three parts – </a:t>
            </a:r>
            <a:r>
              <a:rPr lang="en-US" sz="1200" b="1" i="0" kern="1200" dirty="0" smtClean="0">
                <a:solidFill>
                  <a:schemeClr val="tx1"/>
                </a:solidFill>
                <a:effectLst/>
                <a:latin typeface="+mn-lt"/>
                <a:ea typeface="+mn-ea"/>
                <a:cs typeface="+mn-cs"/>
              </a:rPr>
              <a:t>Eden Memory</a:t>
            </a:r>
            <a:r>
              <a:rPr lang="en-US" sz="1200" b="0" i="0" kern="1200" dirty="0" smtClean="0">
                <a:solidFill>
                  <a:schemeClr val="tx1"/>
                </a:solidFill>
                <a:effectLst/>
                <a:latin typeface="+mn-lt"/>
                <a:ea typeface="+mn-ea"/>
                <a:cs typeface="+mn-cs"/>
              </a:rPr>
              <a:t> and two </a:t>
            </a:r>
            <a:r>
              <a:rPr lang="en-US" sz="1200" b="1" i="0" kern="1200" dirty="0" smtClean="0">
                <a:solidFill>
                  <a:schemeClr val="tx1"/>
                </a:solidFill>
                <a:effectLst/>
                <a:latin typeface="+mn-lt"/>
                <a:ea typeface="+mn-ea"/>
                <a:cs typeface="+mn-cs"/>
              </a:rPr>
              <a:t>Survivor Memory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spaces.</a:t>
            </a:r>
            <a:r>
              <a:rPr lang="en-US" sz="1200" b="1" i="0" kern="1200" dirty="0" err="1" smtClean="0">
                <a:solidFill>
                  <a:schemeClr val="tx1"/>
                </a:solidFill>
                <a:effectLst/>
                <a:latin typeface="+mn-lt"/>
                <a:ea typeface="+mn-ea"/>
                <a:cs typeface="+mn-cs"/>
              </a:rPr>
              <a:t>Old</a:t>
            </a:r>
            <a:r>
              <a:rPr lang="en-US" sz="1200" b="1" i="0" kern="1200" dirty="0" smtClean="0">
                <a:solidFill>
                  <a:schemeClr val="tx1"/>
                </a:solidFill>
                <a:effectLst/>
                <a:latin typeface="+mn-lt"/>
                <a:ea typeface="+mn-ea"/>
                <a:cs typeface="+mn-cs"/>
              </a:rPr>
              <a:t> Generation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Stop the World Event</a:t>
            </a:r>
          </a:p>
          <a:p>
            <a:r>
              <a:rPr lang="en-US" sz="1200" b="0" i="0" kern="1200" dirty="0" smtClean="0">
                <a:solidFill>
                  <a:schemeClr val="tx1"/>
                </a:solidFill>
                <a:effectLst/>
                <a:latin typeface="+mn-lt"/>
                <a:ea typeface="+mn-ea"/>
                <a:cs typeface="+mn-cs"/>
              </a:rPr>
              <a:t>All the Garbage Collections are “</a:t>
            </a:r>
            <a:r>
              <a:rPr lang="en-US" sz="1200" b="1" i="0" kern="1200" dirty="0" smtClean="0">
                <a:solidFill>
                  <a:schemeClr val="tx1"/>
                </a:solidFill>
                <a:effectLst/>
                <a:latin typeface="+mn-lt"/>
                <a:ea typeface="+mn-ea"/>
                <a:cs typeface="+mn-cs"/>
              </a:rPr>
              <a:t>Stop the World</a:t>
            </a:r>
            <a:r>
              <a:rPr lang="en-US" sz="1200" b="0" i="0" kern="1200" dirty="0" smtClean="0">
                <a:solidFill>
                  <a:schemeClr val="tx1"/>
                </a:solidFill>
                <a:effectLst/>
                <a:latin typeface="+mn-lt"/>
                <a:ea typeface="+mn-ea"/>
                <a:cs typeface="+mn-cs"/>
              </a:rPr>
              <a:t>” events because all application threads are stopped until the operation completes.</a:t>
            </a:r>
          </a:p>
          <a:p>
            <a:endParaRPr lang="en-US" dirty="0" smtClean="0"/>
          </a:p>
          <a:p>
            <a:r>
              <a:rPr lang="en-US" sz="1200" b="0" i="0" kern="1200" dirty="0" smtClean="0">
                <a:solidFill>
                  <a:schemeClr val="tx1"/>
                </a:solidFill>
                <a:effectLst/>
                <a:latin typeface="+mn-lt"/>
                <a:ea typeface="+mn-ea"/>
                <a:cs typeface="+mn-cs"/>
              </a:rPr>
              <a:t>Since Young generation keeps short-lived objects, Minor GC is very fast and the application doesn’t get affected by this.</a:t>
            </a:r>
          </a:p>
          <a:p>
            <a:r>
              <a:rPr lang="en-US" sz="1200" b="0" i="0" kern="1200" dirty="0" smtClean="0">
                <a:solidFill>
                  <a:schemeClr val="tx1"/>
                </a:solidFill>
                <a:effectLst/>
                <a:latin typeface="+mn-lt"/>
                <a:ea typeface="+mn-ea"/>
                <a:cs typeface="+mn-cs"/>
              </a:rPr>
              <a:t>However, Major GC takes a long time because it checks all the live objects. Major GC should be minimized because it will make your application unresponsive for the garbage collection duration. So if you have a responsive application and there are a lot of Major Garbage Collection happening, you will notice timeout errors.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7</a:t>
            </a:fld>
            <a:endParaRPr lang="en-US"/>
          </a:p>
        </p:txBody>
      </p:sp>
    </p:spTree>
    <p:extLst>
      <p:ext uri="{BB962C8B-B14F-4D97-AF65-F5344CB8AC3E}">
        <p14:creationId xmlns:p14="http://schemas.microsoft.com/office/powerpoint/2010/main" val="2885912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Minor GC happens, it marks the objects, and move them to new survivor space.</a:t>
            </a:r>
            <a:r>
              <a:rPr lang="en-US" baseline="0" dirty="0" smtClean="0"/>
              <a:t> </a:t>
            </a:r>
          </a:p>
          <a:p>
            <a:r>
              <a:rPr lang="en-US" baseline="0" dirty="0" smtClean="0"/>
              <a:t>And also initial survivor space (from space) will be copied to ‘to space’. As you see it keeps number, how many times SURVIVED.</a:t>
            </a:r>
          </a:p>
          <a:p>
            <a:r>
              <a:rPr lang="en-US" baseline="0" dirty="0" smtClean="0"/>
              <a:t>So ‘0’ zero survived, once copied it goes to ‘1’. And above ‘1’ will be ‘2’, so two times survived</a:t>
            </a:r>
          </a:p>
          <a:p>
            <a:r>
              <a:rPr lang="en-US" baseline="0" dirty="0" smtClean="0"/>
              <a:t>Then Eden space is removed, and again start to allocate new objects.</a:t>
            </a:r>
          </a:p>
          <a:p>
            <a:r>
              <a:rPr lang="en-US" baseline="0" dirty="0" smtClean="0"/>
              <a:t>And </a:t>
            </a:r>
            <a:r>
              <a:rPr lang="en-US" baseline="0" dirty="0" err="1" smtClean="0"/>
              <a:t>surviver</a:t>
            </a:r>
            <a:r>
              <a:rPr lang="en-US" baseline="0" dirty="0" smtClean="0"/>
              <a:t> </a:t>
            </a:r>
            <a:r>
              <a:rPr lang="en-US" baseline="0" dirty="0" err="1" smtClean="0"/>
              <a:t>spaves</a:t>
            </a:r>
            <a:r>
              <a:rPr lang="en-US" baseline="0" dirty="0" smtClean="0"/>
              <a:t> will be swapped. </a:t>
            </a:r>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8</a:t>
            </a:fld>
            <a:endParaRPr lang="en-US"/>
          </a:p>
        </p:txBody>
      </p:sp>
    </p:spTree>
    <p:extLst>
      <p:ext uri="{BB962C8B-B14F-4D97-AF65-F5344CB8AC3E}">
        <p14:creationId xmlns:p14="http://schemas.microsoft.com/office/powerpoint/2010/main" val="412625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In the beginning we have objects in Eden space, and survived 8 times object in SURVIVER space. And also, long-live objects (survived 9 times, and promoted already)</a:t>
            </a:r>
          </a:p>
          <a:p>
            <a:pPr marL="228600" indent="-228600">
              <a:buAutoNum type="arabicPeriod"/>
            </a:pPr>
            <a:r>
              <a:rPr lang="en-US" dirty="0" smtClean="0"/>
              <a:t>When we run the GC (Major GC</a:t>
            </a:r>
            <a:r>
              <a:rPr lang="en-US" baseline="0" dirty="0" smtClean="0"/>
              <a:t> happens, because objects ‘8’ will be survived ‘9’ times, and it will be promoted to OLD generation</a:t>
            </a:r>
            <a:r>
              <a:rPr lang="en-US" dirty="0" smtClean="0"/>
              <a:t>)</a:t>
            </a:r>
          </a:p>
          <a:p>
            <a:endParaRPr lang="en-US" dirty="0" smtClean="0"/>
          </a:p>
          <a:p>
            <a:r>
              <a:rPr lang="en-US" dirty="0" smtClean="0"/>
              <a:t>What is TLAB  - https://dzone.com/articles/thread-local-allocation-buffers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https://docs.oracle.com/cd/E13209_01/wlcp/wlss30/configwlss/jvmgc.html </a:t>
            </a:r>
          </a:p>
          <a:p>
            <a:endParaRPr lang="en-US" dirty="0" smtClean="0"/>
          </a:p>
          <a:p>
            <a:r>
              <a:rPr lang="en-US" sz="1200" b="0" i="0" kern="1200" dirty="0" smtClean="0">
                <a:solidFill>
                  <a:schemeClr val="tx1"/>
                </a:solidFill>
                <a:effectLst/>
                <a:latin typeface="+mn-lt"/>
                <a:ea typeface="+mn-ea"/>
                <a:cs typeface="+mn-cs"/>
              </a:rPr>
              <a:t>TLAB stands for Thread Local Allocation Buffer and it is a region inside Eden, which is exclusively assigned to a thread. </a:t>
            </a:r>
          </a:p>
          <a:p>
            <a:r>
              <a:rPr lang="en-US" sz="1200" b="0" i="0" kern="1200" dirty="0" smtClean="0">
                <a:solidFill>
                  <a:schemeClr val="tx1"/>
                </a:solidFill>
                <a:effectLst/>
                <a:latin typeface="+mn-lt"/>
                <a:ea typeface="+mn-ea"/>
                <a:cs typeface="+mn-cs"/>
              </a:rPr>
              <a:t>In other words, only a single thread can allocate new objects in this area. Each thread has own TLAB.</a:t>
            </a:r>
          </a:p>
          <a:p>
            <a:r>
              <a:rPr lang="en-US" sz="1200" b="0" i="0" kern="1200" dirty="0" smtClean="0">
                <a:solidFill>
                  <a:schemeClr val="tx1"/>
                </a:solidFill>
                <a:effectLst/>
                <a:latin typeface="+mn-lt"/>
                <a:ea typeface="+mn-ea"/>
                <a:cs typeface="+mn-cs"/>
              </a:rPr>
              <a:t>Thanks to that, as long as objects are allocated in TLABs, there is no need for any type of synchronization. </a:t>
            </a:r>
          </a:p>
          <a:p>
            <a:r>
              <a:rPr lang="en-US" sz="1200" b="0" i="0" kern="1200" dirty="0" smtClean="0">
                <a:solidFill>
                  <a:schemeClr val="tx1"/>
                </a:solidFill>
                <a:effectLst/>
                <a:latin typeface="+mn-lt"/>
                <a:ea typeface="+mn-ea"/>
                <a:cs typeface="+mn-cs"/>
              </a:rPr>
              <a:t>Allocation inside TLAB is a simple </a:t>
            </a:r>
            <a:r>
              <a:rPr lang="en-US" sz="1200" b="0" i="1" kern="1200" dirty="0" smtClean="0">
                <a:solidFill>
                  <a:schemeClr val="tx1"/>
                </a:solidFill>
                <a:effectLst/>
                <a:latin typeface="+mn-lt"/>
                <a:ea typeface="+mn-ea"/>
                <a:cs typeface="+mn-cs"/>
              </a:rPr>
              <a:t>pointer bump</a:t>
            </a:r>
            <a:r>
              <a:rPr lang="en-US" sz="1200" b="0" i="0" kern="1200" dirty="0" smtClean="0">
                <a:solidFill>
                  <a:schemeClr val="tx1"/>
                </a:solidFill>
                <a:effectLst/>
                <a:latin typeface="+mn-lt"/>
                <a:ea typeface="+mn-ea"/>
                <a:cs typeface="+mn-cs"/>
              </a:rPr>
              <a:t> (that’s why it’s sometimes called pointer bump allocation) — so, the next free memory address is used.</a:t>
            </a:r>
          </a:p>
          <a:p>
            <a:endParaRPr lang="en-US" sz="1200" b="0" i="0" kern="1200" dirty="0" smtClean="0">
              <a:solidFill>
                <a:schemeClr val="tx1"/>
              </a:solidFill>
              <a:effectLst/>
              <a:latin typeface="+mn-lt"/>
              <a:ea typeface="+mn-ea"/>
              <a:cs typeface="+mn-cs"/>
            </a:endParaRPr>
          </a:p>
          <a:p>
            <a:endParaRPr lang="en-US" dirty="0" smtClean="0"/>
          </a:p>
          <a:p>
            <a:endParaRPr lang="en-US" dirty="0" smtClean="0"/>
          </a:p>
          <a:p>
            <a:r>
              <a:rPr lang="en-US" dirty="0" smtClean="0"/>
              <a:t>Memory ALLOCATION in Java. Just use POINTER, and allocate OBJECT and move it forward.  </a:t>
            </a:r>
          </a:p>
          <a:p>
            <a:r>
              <a:rPr lang="en-US" dirty="0" smtClean="0"/>
              <a:t>Moving pointer is very CHEAP Operation and VERY QUCIK way of allocating MEMORY. </a:t>
            </a:r>
          </a:p>
          <a:p>
            <a:endParaRPr lang="en-US" dirty="0" smtClean="0"/>
          </a:p>
          <a:p>
            <a:r>
              <a:rPr lang="en-US" dirty="0" smtClean="0"/>
              <a:t>Easy for SINGLE thread-</a:t>
            </a:r>
            <a:r>
              <a:rPr lang="en-US" dirty="0" err="1" smtClean="0"/>
              <a:t>env</a:t>
            </a:r>
            <a:r>
              <a:rPr lang="en-US" dirty="0" smtClean="0"/>
              <a:t>. How on multi-thread</a:t>
            </a:r>
            <a:r>
              <a:rPr lang="en-US" baseline="0" dirty="0" smtClean="0"/>
              <a:t> </a:t>
            </a:r>
            <a:r>
              <a:rPr lang="en-US" baseline="0" dirty="0" err="1" smtClean="0"/>
              <a:t>env</a:t>
            </a:r>
            <a:r>
              <a:rPr lang="en-US" baseline="0" dirty="0" smtClean="0"/>
              <a:t>.?</a:t>
            </a:r>
          </a:p>
          <a:p>
            <a:r>
              <a:rPr lang="en-US" baseline="0" dirty="0" smtClean="0"/>
              <a:t>Threads, multiple PINTERS,  will compete on same peace of memory, ….. Involves LOCKs, and they are EXPENSIVE.</a:t>
            </a:r>
          </a:p>
          <a:p>
            <a:r>
              <a:rPr lang="en-US" baseline="0" dirty="0" smtClean="0"/>
              <a:t>So in JAVA we use </a:t>
            </a:r>
            <a:r>
              <a:rPr lang="en-US" b="1" baseline="0" dirty="0" smtClean="0"/>
              <a:t>TLAB</a:t>
            </a:r>
            <a:r>
              <a:rPr lang="en-US" baseline="0" dirty="0" smtClean="0"/>
              <a:t> (Thread Local Allocation Buffer)</a:t>
            </a:r>
          </a:p>
          <a:p>
            <a:r>
              <a:rPr lang="en-US" baseline="0" dirty="0" smtClean="0"/>
              <a:t>Each thread gets its own buffer  in Eden space. And THREADS can ALLOCATE into THAT BUFFER.</a:t>
            </a:r>
          </a:p>
          <a:p>
            <a:r>
              <a:rPr lang="en-US" baseline="0" dirty="0" smtClean="0"/>
              <a:t>So no locking required, and it makes allocation VERY QUICK&gt; </a:t>
            </a:r>
          </a:p>
          <a:p>
            <a:endParaRPr lang="en-US" baseline="0" dirty="0" smtClean="0"/>
          </a:p>
          <a:p>
            <a:pPr marL="171450" indent="-171450">
              <a:buFontTx/>
              <a:buChar char="-"/>
            </a:pPr>
            <a:endParaRPr lang="en-US" baseline="0" dirty="0" smtClean="0"/>
          </a:p>
          <a:p>
            <a:pPr marL="171450" indent="-171450">
              <a:buFontTx/>
              <a:buChar char="-"/>
            </a:pPr>
            <a:r>
              <a:rPr lang="en-US" baseline="0" dirty="0" smtClean="0"/>
              <a:t>--------</a:t>
            </a:r>
          </a:p>
          <a:p>
            <a:pPr marL="171450" indent="-171450">
              <a:buFontTx/>
              <a:buChar char="-"/>
            </a:pPr>
            <a:endParaRPr lang="en-US" baseline="0" dirty="0" smtClean="0"/>
          </a:p>
          <a:p>
            <a:r>
              <a:rPr lang="en-US" sz="1200" b="1" dirty="0" smtClean="0">
                <a:solidFill>
                  <a:srgbClr val="000000"/>
                </a:solidFill>
                <a:latin typeface="Raleway"/>
              </a:rPr>
              <a:t>Live roots (references) - </a:t>
            </a:r>
            <a:r>
              <a:rPr lang="en-US" sz="1200" dirty="0" smtClean="0">
                <a:solidFill>
                  <a:srgbClr val="000000"/>
                </a:solidFill>
                <a:latin typeface="Raleway"/>
              </a:rPr>
              <a:t>from stack frames, static (global) variable, JNI,  monitors, … .  References from live-rooted objects are followed to other objects.  GC will not destroy those </a:t>
            </a:r>
            <a:r>
              <a:rPr lang="en-US" sz="1200" b="1" dirty="0" smtClean="0">
                <a:solidFill>
                  <a:srgbClr val="000000"/>
                </a:solidFill>
                <a:latin typeface="Raleway"/>
              </a:rPr>
              <a:t>live objects</a:t>
            </a:r>
            <a:r>
              <a:rPr lang="en-US" sz="1200" dirty="0" smtClean="0">
                <a:solidFill>
                  <a:srgbClr val="000000"/>
                </a:solidFill>
                <a:latin typeface="Raleway"/>
              </a:rPr>
              <a:t>. </a:t>
            </a:r>
          </a:p>
          <a:p>
            <a:endParaRPr lang="en-US" sz="1200" dirty="0" smtClean="0">
              <a:solidFill>
                <a:srgbClr val="000000"/>
              </a:solidFill>
              <a:latin typeface="Raleway"/>
            </a:endParaRPr>
          </a:p>
          <a:p>
            <a:r>
              <a:rPr lang="en-US" sz="1200" dirty="0" smtClean="0">
                <a:solidFill>
                  <a:srgbClr val="000000"/>
                </a:solidFill>
                <a:latin typeface="Raleway"/>
              </a:rPr>
              <a:t>What about references from old generation to young?  So we need to keep that object in Young generation live (not destroy).</a:t>
            </a:r>
          </a:p>
          <a:p>
            <a:r>
              <a:rPr lang="en-US" sz="1200" dirty="0" smtClean="0">
                <a:solidFill>
                  <a:srgbClr val="C00000"/>
                </a:solidFill>
                <a:latin typeface="Raleway"/>
              </a:rPr>
              <a:t>Issue is </a:t>
            </a:r>
            <a:r>
              <a:rPr lang="en-US" sz="1200" dirty="0" smtClean="0">
                <a:solidFill>
                  <a:srgbClr val="000000"/>
                </a:solidFill>
                <a:latin typeface="Raleway"/>
              </a:rPr>
              <a:t>Young GC (Minor GC) has to scan Old space. Normally it looks only references in Young gen. (Eden space)</a:t>
            </a:r>
          </a:p>
          <a:p>
            <a:r>
              <a:rPr lang="en-US" sz="1200" dirty="0" smtClean="0">
                <a:solidFill>
                  <a:srgbClr val="00B050"/>
                </a:solidFill>
                <a:latin typeface="Raleway"/>
              </a:rPr>
              <a:t>Fix: </a:t>
            </a:r>
            <a:r>
              <a:rPr lang="en-US" sz="1200" dirty="0" smtClean="0">
                <a:solidFill>
                  <a:srgbClr val="000000"/>
                </a:solidFill>
                <a:latin typeface="Raleway"/>
              </a:rPr>
              <a:t>Use “card tables”</a:t>
            </a:r>
          </a:p>
          <a:p>
            <a:pPr marL="171450" indent="-171450">
              <a:buFontTx/>
              <a:buChar char="-"/>
            </a:pPr>
            <a:endParaRPr lang="en-US" baseline="0" dirty="0" smtClean="0"/>
          </a:p>
          <a:p>
            <a:pPr marL="171450" indent="-171450">
              <a:buFontTx/>
              <a:buChar char="-"/>
            </a:pPr>
            <a:endParaRPr lang="en-US" baseline="0" dirty="0" smtClean="0"/>
          </a:p>
          <a:p>
            <a:r>
              <a:rPr lang="en-US" b="1" baseline="0" dirty="0" smtClean="0"/>
              <a:t>Live roots</a:t>
            </a:r>
            <a:r>
              <a:rPr lang="en-US" baseline="0" dirty="0" smtClean="0"/>
              <a:t>? </a:t>
            </a:r>
          </a:p>
          <a:p>
            <a:pPr marL="171450" indent="-171450">
              <a:buFontTx/>
              <a:buChar char="-"/>
            </a:pPr>
            <a:r>
              <a:rPr lang="en-US" baseline="0" dirty="0" smtClean="0"/>
              <a:t>From Stack FRAMES</a:t>
            </a:r>
          </a:p>
          <a:p>
            <a:pPr marL="171450" indent="-171450">
              <a:buFontTx/>
              <a:buChar char="-"/>
            </a:pPr>
            <a:r>
              <a:rPr lang="en-US" baseline="0" dirty="0" smtClean="0"/>
              <a:t>Static variables</a:t>
            </a:r>
          </a:p>
          <a:p>
            <a:pPr marL="171450" indent="-171450">
              <a:buFontTx/>
              <a:buChar char="-"/>
            </a:pPr>
            <a:r>
              <a:rPr lang="en-US" baseline="0" dirty="0" smtClean="0"/>
              <a:t>JNI, and </a:t>
            </a:r>
            <a:r>
              <a:rPr lang="en-US" baseline="0" dirty="0" err="1" smtClean="0"/>
              <a:t>sy</a:t>
            </a:r>
            <a:endParaRPr lang="en-US" baseline="0" dirty="0" smtClean="0"/>
          </a:p>
          <a:p>
            <a:pPr marL="171450" indent="-171450">
              <a:buFontTx/>
              <a:buChar char="-"/>
            </a:pPr>
            <a:endParaRPr lang="en-US" baseline="0" dirty="0" smtClean="0"/>
          </a:p>
          <a:p>
            <a:pPr marL="171450" indent="-171450">
              <a:buFontTx/>
              <a:buChar char="-"/>
            </a:pPr>
            <a:r>
              <a:rPr lang="en-US" baseline="0" dirty="0" smtClean="0"/>
              <a:t>Issue is – you need to </a:t>
            </a:r>
            <a:r>
              <a:rPr lang="en-US" baseline="0" dirty="0" err="1" smtClean="0"/>
              <a:t>to</a:t>
            </a:r>
            <a:r>
              <a:rPr lang="en-US" baseline="0" dirty="0" smtClean="0"/>
              <a:t> FULL GC, load to memory, SCAN, al lot work…   - this simply BREAKS  have multiple generations, ….. So no need, … </a:t>
            </a:r>
          </a:p>
          <a:p>
            <a:pPr marL="171450" indent="-171450">
              <a:buFontTx/>
              <a:buChar char="-"/>
            </a:pPr>
            <a:endParaRPr lang="en-US" baseline="0" dirty="0" smtClean="0"/>
          </a:p>
          <a:p>
            <a:pPr marL="171450" indent="-171450">
              <a:buFontTx/>
              <a:buChar char="-"/>
            </a:pPr>
            <a:r>
              <a:rPr lang="en-US" baseline="0" dirty="0" smtClean="0"/>
              <a:t>Solution is CARD TABLE </a:t>
            </a:r>
          </a:p>
          <a:p>
            <a:pPr marL="171450" indent="-171450">
              <a:buFontTx/>
              <a:buChar char="-"/>
            </a:pPr>
            <a:endParaRPr lang="en-US" baseline="0" dirty="0" smtClean="0"/>
          </a:p>
          <a:p>
            <a:pPr marL="171450" indent="-171450">
              <a:buFontTx/>
              <a:buChar char="-"/>
            </a:pPr>
            <a:r>
              <a:rPr lang="en-US" baseline="0" dirty="0" smtClean="0"/>
              <a:t>Per entry 512 bytes</a:t>
            </a:r>
          </a:p>
          <a:p>
            <a:pPr marL="171450" indent="-171450">
              <a:buFontTx/>
              <a:buChar char="-"/>
            </a:pPr>
            <a:endParaRPr lang="en-US" baseline="0" dirty="0" smtClean="0"/>
          </a:p>
          <a:p>
            <a:pPr marL="171450" indent="-171450">
              <a:buFontTx/>
              <a:buChar char="-"/>
            </a:pPr>
            <a:r>
              <a:rPr lang="en-US" baseline="0" dirty="0" smtClean="0"/>
              <a:t>On minor GC CARD  TABLE is scanned and if </a:t>
            </a:r>
            <a:r>
              <a:rPr lang="en-US" baseline="0" dirty="0" err="1" smtClean="0"/>
              <a:t>refereces</a:t>
            </a:r>
            <a:r>
              <a:rPr lang="en-US" baseline="0" dirty="0" smtClean="0"/>
              <a:t> are the then OBJECTS will not removed</a:t>
            </a:r>
          </a:p>
          <a:p>
            <a:pPr marL="171450" indent="-171450">
              <a:buFontTx/>
              <a:buChar char="-"/>
            </a:pPr>
            <a:endParaRPr lang="en-US" baseline="0" dirty="0" smtClean="0"/>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Card Tables</a:t>
            </a:r>
            <a:endParaRPr lang="en-US" baseline="0" dirty="0" smtClean="0"/>
          </a:p>
          <a:p>
            <a:r>
              <a:rPr lang="en-US" baseline="0" dirty="0" smtClean="0"/>
              <a:t>----------</a:t>
            </a:r>
          </a:p>
          <a:p>
            <a:r>
              <a:rPr lang="en-US" sz="1200" b="0" i="0" u="none" strike="noStrike" kern="1200" baseline="0" dirty="0" smtClean="0">
                <a:solidFill>
                  <a:schemeClr val="tx1"/>
                </a:solidFill>
                <a:latin typeface="+mn-lt"/>
                <a:ea typeface="+mn-ea"/>
                <a:cs typeface="+mn-cs"/>
              </a:rPr>
              <a:t>Each write to a reference to a young object</a:t>
            </a:r>
          </a:p>
          <a:p>
            <a:r>
              <a:rPr lang="en-US" sz="1200" b="0" i="0" u="none" strike="noStrike" kern="1200" baseline="0" dirty="0" smtClean="0">
                <a:solidFill>
                  <a:schemeClr val="tx1"/>
                </a:solidFill>
                <a:latin typeface="+mn-lt"/>
                <a:ea typeface="+mn-ea"/>
                <a:cs typeface="+mn-cs"/>
              </a:rPr>
              <a:t>goes through a write barrier</a:t>
            </a:r>
          </a:p>
          <a:p>
            <a:r>
              <a:rPr lang="en-US" sz="1200" b="0" i="0" u="none" strike="noStrike" kern="1200" baseline="0" dirty="0" smtClean="0">
                <a:solidFill>
                  <a:schemeClr val="tx1"/>
                </a:solidFill>
                <a:latin typeface="+mn-lt"/>
                <a:ea typeface="+mn-ea"/>
                <a:cs typeface="+mn-cs"/>
              </a:rPr>
              <a:t>This barrier updates a card table entry</a:t>
            </a:r>
          </a:p>
          <a:p>
            <a:r>
              <a:rPr lang="en-US" sz="1200" b="0" i="0" u="none" strike="noStrike" kern="1200" baseline="0" dirty="0" smtClean="0">
                <a:solidFill>
                  <a:schemeClr val="tx1"/>
                </a:solidFill>
                <a:latin typeface="+mn-lt"/>
                <a:ea typeface="+mn-ea"/>
                <a:cs typeface="+mn-cs"/>
              </a:rPr>
              <a:t>One entry per 512 bytes of memory</a:t>
            </a:r>
          </a:p>
          <a:p>
            <a:r>
              <a:rPr lang="en-US" sz="1200" b="0" i="0" u="none" strike="noStrike" kern="1200" baseline="0" dirty="0" smtClean="0">
                <a:solidFill>
                  <a:schemeClr val="tx1"/>
                </a:solidFill>
                <a:latin typeface="+mn-lt"/>
                <a:ea typeface="+mn-ea"/>
                <a:cs typeface="+mn-cs"/>
              </a:rPr>
              <a:t>Minor GC scans table looking for the areas</a:t>
            </a:r>
          </a:p>
          <a:p>
            <a:r>
              <a:rPr lang="en-US" sz="1200" b="0" i="0" u="none" strike="noStrike" kern="1200" baseline="0" dirty="0" smtClean="0">
                <a:solidFill>
                  <a:schemeClr val="tx1"/>
                </a:solidFill>
                <a:latin typeface="+mn-lt"/>
                <a:ea typeface="+mn-ea"/>
                <a:cs typeface="+mn-cs"/>
              </a:rPr>
              <a:t>that contain references</a:t>
            </a:r>
          </a:p>
          <a:p>
            <a:r>
              <a:rPr lang="en-US" sz="1200" b="0" i="0" u="none" strike="noStrike" kern="1200" baseline="0" dirty="0" smtClean="0">
                <a:solidFill>
                  <a:schemeClr val="tx1"/>
                </a:solidFill>
                <a:latin typeface="+mn-lt"/>
                <a:ea typeface="+mn-ea"/>
                <a:cs typeface="+mn-cs"/>
              </a:rPr>
              <a:t>Load that memory and follow the reference</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8979B4A-50AD-4921-98D2-3767FE82802A}" type="slidenum">
              <a:rPr lang="en-US" smtClean="0"/>
              <a:t>9</a:t>
            </a:fld>
            <a:endParaRPr lang="en-US"/>
          </a:p>
        </p:txBody>
      </p:sp>
    </p:spTree>
    <p:extLst>
      <p:ext uri="{BB962C8B-B14F-4D97-AF65-F5344CB8AC3E}">
        <p14:creationId xmlns:p14="http://schemas.microsoft.com/office/powerpoint/2010/main" val="3834962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325F33-1F9F-4F40-8427-7E6F6192A6B1}"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561353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25F33-1F9F-4F40-8427-7E6F6192A6B1}"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99340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25F33-1F9F-4F40-8427-7E6F6192A6B1}"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939392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325F33-1F9F-4F40-8427-7E6F6192A6B1}"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27884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F325F33-1F9F-4F40-8427-7E6F6192A6B1}" type="datetimeFigureOut">
              <a:rPr lang="en-US" smtClean="0"/>
              <a:t>10/7/2021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333813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325F33-1F9F-4F40-8427-7E6F6192A6B1}" type="datetimeFigureOut">
              <a:rPr lang="en-US" smtClean="0"/>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2062502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325F33-1F9F-4F40-8427-7E6F6192A6B1}" type="datetimeFigureOut">
              <a:rPr lang="en-US" smtClean="0"/>
              <a:t>10/7/2021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3140635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325F33-1F9F-4F40-8427-7E6F6192A6B1}" type="datetimeFigureOut">
              <a:rPr lang="en-US" smtClean="0"/>
              <a:t>10/7/2021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1152630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325F33-1F9F-4F40-8427-7E6F6192A6B1}" type="datetimeFigureOut">
              <a:rPr lang="en-US" smtClean="0"/>
              <a:t>10/7/2021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2782604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325F33-1F9F-4F40-8427-7E6F6192A6B1}" type="datetimeFigureOut">
              <a:rPr lang="en-US" smtClean="0"/>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2989880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325F33-1F9F-4F40-8427-7E6F6192A6B1}" type="datetimeFigureOut">
              <a:rPr lang="en-US" smtClean="0"/>
              <a:t>10/7/2021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1267C1-98B4-449F-9CA8-AB05E471A003}" type="slidenum">
              <a:rPr lang="en-US" smtClean="0"/>
              <a:t>‹#›</a:t>
            </a:fld>
            <a:endParaRPr lang="en-US"/>
          </a:p>
        </p:txBody>
      </p:sp>
    </p:spTree>
    <p:extLst>
      <p:ext uri="{BB962C8B-B14F-4D97-AF65-F5344CB8AC3E}">
        <p14:creationId xmlns:p14="http://schemas.microsoft.com/office/powerpoint/2010/main" val="3514698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325F33-1F9F-4F40-8427-7E6F6192A6B1}" type="datetimeFigureOut">
              <a:rPr lang="en-US" smtClean="0"/>
              <a:t>10/7/2021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1267C1-98B4-449F-9CA8-AB05E471A003}" type="slidenum">
              <a:rPr lang="en-US" smtClean="0"/>
              <a:t>‹#›</a:t>
            </a:fld>
            <a:endParaRPr lang="en-US"/>
          </a:p>
        </p:txBody>
      </p:sp>
    </p:spTree>
    <p:extLst>
      <p:ext uri="{BB962C8B-B14F-4D97-AF65-F5344CB8AC3E}">
        <p14:creationId xmlns:p14="http://schemas.microsoft.com/office/powerpoint/2010/main" val="110932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zats@seznam.cz"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github.com/azatsatklichov/Java-Features/tree/master/src/main/java/features/jvm/java11/httpclien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visualvm.github.io/"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docs.oracle.com/en/java/javase/13/docs/specs/man/jstat.htm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tutorials.jenkov.com/java-concurrency/java-memory-model.html" TargetMode="External"/><Relationship Id="rId3" Type="http://schemas.openxmlformats.org/officeDocument/2006/relationships/image" Target="../media/image32.png"/><Relationship Id="rId7" Type="http://schemas.openxmlformats.org/officeDocument/2006/relationships/hyperlink" Target="https://docs.oracle.com/javase/7/docs/technotes/guides/vm/G1.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journaldev.com/2856/java-jvm-memory-model-memory-management-in-java" TargetMode="External"/><Relationship Id="rId11" Type="http://schemas.openxmlformats.org/officeDocument/2006/relationships/hyperlink" Target="https://www.youtube.com/watch?v=Gee7QfoY8ys" TargetMode="External"/><Relationship Id="rId5" Type="http://schemas.openxmlformats.org/officeDocument/2006/relationships/hyperlink" Target="https://www.baeldung.com/jvm-experimental-garbage-collectors" TargetMode="External"/><Relationship Id="rId10" Type="http://schemas.openxmlformats.org/officeDocument/2006/relationships/hyperlink" Target="https://shipilev.net/" TargetMode="External"/><Relationship Id="rId4" Type="http://schemas.openxmlformats.org/officeDocument/2006/relationships/hyperlink" Target="https://docs.oracle.com/javase/8/docs/technotes/guides/vm/gctuning/g1_gc_tuning.html" TargetMode="External"/><Relationship Id="rId9" Type="http://schemas.openxmlformats.org/officeDocument/2006/relationships/hyperlink" Target="https://www.youtube.com/watch?v=WU_mqNBEac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medium.com/modern-mainframe/multithreading-in-java-vs-node-js-c558d59050c9"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baeldung.com/java-string-constant-pool-heap-stack"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2"/>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4" name="Google Shape;128;p1"/>
          <p:cNvSpPr txBox="1">
            <a:spLocks noGrp="1"/>
          </p:cNvSpPr>
          <p:nvPr>
            <p:ph type="subTitle" idx="4294967295"/>
          </p:nvPr>
        </p:nvSpPr>
        <p:spPr>
          <a:xfrm>
            <a:off x="385876" y="5332120"/>
            <a:ext cx="11363672" cy="8863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SzPts val="2400"/>
              <a:buNone/>
            </a:pPr>
            <a:r>
              <a:rPr lang="en-US" dirty="0" smtClean="0"/>
              <a:t>Azat Satklichov</a:t>
            </a:r>
          </a:p>
          <a:p>
            <a:pPr marL="0" lvl="0" indent="0">
              <a:spcBef>
                <a:spcPts val="0"/>
              </a:spcBef>
              <a:buSzPts val="2400"/>
              <a:buNone/>
            </a:pPr>
            <a:r>
              <a:rPr lang="en-US" sz="1800" dirty="0" smtClean="0">
                <a:hlinkClick r:id="rId3"/>
              </a:rPr>
              <a:t>azats@seznam.cz</a:t>
            </a:r>
            <a:r>
              <a:rPr lang="en-US" sz="1800" dirty="0" smtClean="0"/>
              <a:t>,</a:t>
            </a:r>
          </a:p>
          <a:p>
            <a:pPr marL="0" lvl="0" indent="0">
              <a:spcBef>
                <a:spcPts val="0"/>
              </a:spcBef>
              <a:buSzPts val="2400"/>
              <a:buNone/>
            </a:pPr>
            <a:r>
              <a:rPr lang="en-US" sz="1800" dirty="0" smtClean="0">
                <a:hlinkClick r:id="rId4"/>
              </a:rPr>
              <a:t>https</a:t>
            </a:r>
            <a:r>
              <a:rPr lang="en-US" sz="1800" dirty="0">
                <a:hlinkClick r:id="rId4"/>
              </a:rPr>
              <a:t>://</a:t>
            </a:r>
            <a:r>
              <a:rPr lang="en-US" sz="1800" dirty="0" smtClean="0">
                <a:hlinkClick r:id="rId4"/>
              </a:rPr>
              <a:t>github.com/azatsatklichov/Java-Features/tree/master/src/main/java/features/jvm/memory/management</a:t>
            </a:r>
            <a:r>
              <a:rPr lang="en-US" sz="1800" dirty="0" smtClean="0"/>
              <a:t> </a:t>
            </a:r>
            <a:endParaRPr sz="1800" dirty="0"/>
          </a:p>
        </p:txBody>
      </p:sp>
      <p:pic>
        <p:nvPicPr>
          <p:cNvPr id="25" name="Picture 24"/>
          <p:cNvPicPr>
            <a:picLocks noChangeAspect="1"/>
          </p:cNvPicPr>
          <p:nvPr/>
        </p:nvPicPr>
        <p:blipFill>
          <a:blip r:embed="rId5"/>
          <a:stretch>
            <a:fillRect/>
          </a:stretch>
        </p:blipFill>
        <p:spPr>
          <a:xfrm>
            <a:off x="9507794" y="408643"/>
            <a:ext cx="2000250" cy="2000250"/>
          </a:xfrm>
          <a:prstGeom prst="rect">
            <a:avLst/>
          </a:prstGeom>
        </p:spPr>
      </p:pic>
      <p:sp>
        <p:nvSpPr>
          <p:cNvPr id="26" name="Google Shape;126;p1"/>
          <p:cNvSpPr txBox="1">
            <a:spLocks/>
          </p:cNvSpPr>
          <p:nvPr/>
        </p:nvSpPr>
        <p:spPr>
          <a:xfrm>
            <a:off x="660261" y="1876114"/>
            <a:ext cx="9098280" cy="1329595"/>
          </a:xfrm>
          <a:prstGeom prst="rect">
            <a:avLst/>
          </a:prstGeom>
          <a:noFill/>
          <a:ln>
            <a:noFill/>
          </a:ln>
        </p:spPr>
        <p:txBody>
          <a:bodyPr spcFirstLastPara="1" vert="horz" wrap="square" lIns="0" tIns="0" rIns="0" bIns="0" rtlCol="0" anchor="b" anchorCtr="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4800" b="1" dirty="0" smtClean="0">
                <a:solidFill>
                  <a:srgbClr val="00B050"/>
                </a:solidFill>
              </a:rPr>
              <a:t>JVM Memory Management   - Garbage Collection, GC Tools</a:t>
            </a:r>
            <a:endParaRPr lang="en-US"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77383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501494" y="156752"/>
            <a:ext cx="10044928" cy="646331"/>
          </a:xfrm>
          <a:prstGeom prst="rect">
            <a:avLst/>
          </a:prstGeom>
        </p:spPr>
        <p:txBody>
          <a:bodyPr wrap="square">
            <a:spAutoFit/>
          </a:bodyPr>
          <a:lstStyle/>
          <a:p>
            <a:r>
              <a:rPr lang="en-US" sz="3600" dirty="0" smtClean="0">
                <a:solidFill>
                  <a:schemeClr val="accent6">
                    <a:lumMod val="50000"/>
                  </a:schemeClr>
                </a:solidFill>
              </a:rPr>
              <a:t>Garbage Collectors Implementations</a:t>
            </a:r>
            <a:endParaRPr lang="en-US" sz="3600" dirty="0">
              <a:solidFill>
                <a:schemeClr val="accent6">
                  <a:lumMod val="50000"/>
                </a:schemeClr>
              </a:solidFill>
            </a:endParaRPr>
          </a:p>
        </p:txBody>
      </p:sp>
      <p:sp>
        <p:nvSpPr>
          <p:cNvPr id="5" name="Rectangle 4"/>
          <p:cNvSpPr/>
          <p:nvPr/>
        </p:nvSpPr>
        <p:spPr>
          <a:xfrm>
            <a:off x="184731" y="1325083"/>
            <a:ext cx="11519589" cy="4801314"/>
          </a:xfrm>
          <a:prstGeom prst="rect">
            <a:avLst/>
          </a:prstGeom>
        </p:spPr>
        <p:txBody>
          <a:bodyPr wrap="square">
            <a:spAutoFit/>
          </a:bodyPr>
          <a:lstStyle/>
          <a:p>
            <a:pPr marL="285750" indent="-285750">
              <a:buFont typeface="Wingdings" panose="05000000000000000000" pitchFamily="2" charset="2"/>
              <a:buChar char="§"/>
            </a:pPr>
            <a:r>
              <a:rPr lang="en-US" dirty="0" smtClean="0">
                <a:solidFill>
                  <a:srgbClr val="00B0F0"/>
                </a:solidFill>
              </a:rPr>
              <a:t>Serial </a:t>
            </a:r>
            <a:r>
              <a:rPr lang="en-US" dirty="0">
                <a:solidFill>
                  <a:srgbClr val="00B0F0"/>
                </a:solidFill>
              </a:rPr>
              <a:t>Garbage </a:t>
            </a:r>
            <a:r>
              <a:rPr lang="en-US" dirty="0" smtClean="0">
                <a:solidFill>
                  <a:srgbClr val="00B0F0"/>
                </a:solidFill>
              </a:rPr>
              <a:t>Collector </a:t>
            </a:r>
            <a:r>
              <a:rPr lang="en-US" dirty="0" smtClean="0">
                <a:solidFill>
                  <a:srgbClr val="C00000"/>
                </a:solidFill>
              </a:rPr>
              <a:t> </a:t>
            </a:r>
            <a:r>
              <a:rPr lang="en-US" dirty="0" smtClean="0">
                <a:solidFill>
                  <a:srgbClr val="00B0F0"/>
                </a:solidFill>
              </a:rPr>
              <a:t> </a:t>
            </a:r>
            <a:r>
              <a:rPr lang="en-US" dirty="0"/>
              <a:t>–</a:t>
            </a:r>
            <a:r>
              <a:rPr lang="en-US" dirty="0" smtClean="0"/>
              <a:t> </a:t>
            </a:r>
            <a:r>
              <a:rPr lang="en-US" dirty="0"/>
              <a:t>simplest GC </a:t>
            </a:r>
            <a:r>
              <a:rPr lang="en-US" dirty="0" err="1" smtClean="0"/>
              <a:t>impl</a:t>
            </a:r>
            <a:r>
              <a:rPr lang="en-US" dirty="0" smtClean="0"/>
              <a:t>., </a:t>
            </a:r>
            <a:r>
              <a:rPr lang="en-US" dirty="0"/>
              <a:t>works with a single </a:t>
            </a:r>
            <a:r>
              <a:rPr lang="en-US" dirty="0" smtClean="0"/>
              <a:t>thread </a:t>
            </a:r>
            <a:r>
              <a:rPr lang="en-US" dirty="0" smtClean="0">
                <a:solidFill>
                  <a:srgbClr val="C00000"/>
                </a:solidFill>
              </a:rPr>
              <a:t>(1)</a:t>
            </a:r>
            <a:r>
              <a:rPr lang="en-US" dirty="0" smtClean="0"/>
              <a:t> :</a:t>
            </a:r>
          </a:p>
          <a:p>
            <a:r>
              <a:rPr lang="en-US" dirty="0" smtClean="0"/>
              <a:t> &gt;</a:t>
            </a:r>
            <a:r>
              <a:rPr lang="en-US" dirty="0" smtClean="0">
                <a:solidFill>
                  <a:srgbClr val="7030A0"/>
                </a:solidFill>
              </a:rPr>
              <a:t>java </a:t>
            </a:r>
            <a:r>
              <a:rPr lang="en-US" dirty="0">
                <a:solidFill>
                  <a:srgbClr val="7030A0"/>
                </a:solidFill>
              </a:rPr>
              <a:t>-XX:+</a:t>
            </a:r>
            <a:r>
              <a:rPr lang="en-US" dirty="0" err="1">
                <a:solidFill>
                  <a:srgbClr val="7030A0"/>
                </a:solidFill>
              </a:rPr>
              <a:t>UseSerialGC</a:t>
            </a:r>
            <a:r>
              <a:rPr lang="en-US" dirty="0">
                <a:solidFill>
                  <a:srgbClr val="7030A0"/>
                </a:solidFill>
              </a:rPr>
              <a:t> -jar </a:t>
            </a:r>
            <a:r>
              <a:rPr lang="en-US" dirty="0" smtClean="0">
                <a:solidFill>
                  <a:srgbClr val="7030A0"/>
                </a:solidFill>
              </a:rPr>
              <a:t>App.java</a:t>
            </a:r>
          </a:p>
          <a:p>
            <a:r>
              <a:rPr lang="en-US" dirty="0" smtClean="0"/>
              <a:t>Good for apps. that </a:t>
            </a:r>
            <a:r>
              <a:rPr lang="en-US" dirty="0"/>
              <a:t>do not have small pause time </a:t>
            </a:r>
            <a:r>
              <a:rPr lang="en-US" dirty="0" smtClean="0"/>
              <a:t>req. </a:t>
            </a:r>
            <a:r>
              <a:rPr lang="en-US" dirty="0"/>
              <a:t>and </a:t>
            </a:r>
            <a:r>
              <a:rPr lang="en-US" dirty="0" smtClean="0"/>
              <a:t>to run </a:t>
            </a:r>
            <a:r>
              <a:rPr lang="en-US" dirty="0"/>
              <a:t>on client-style machines. </a:t>
            </a:r>
            <a:endParaRPr lang="en-US" dirty="0" smtClean="0"/>
          </a:p>
          <a:p>
            <a:endParaRPr lang="en-US" dirty="0" smtClean="0"/>
          </a:p>
          <a:p>
            <a:pPr marL="285750" indent="-285750">
              <a:buFont typeface="Wingdings" panose="05000000000000000000" pitchFamily="2" charset="2"/>
              <a:buChar char="§"/>
            </a:pPr>
            <a:r>
              <a:rPr lang="en-US" dirty="0" smtClean="0">
                <a:solidFill>
                  <a:srgbClr val="00B0F0"/>
                </a:solidFill>
              </a:rPr>
              <a:t>Parallel </a:t>
            </a:r>
            <a:r>
              <a:rPr lang="en-US" sz="1600" dirty="0" smtClean="0">
                <a:solidFill>
                  <a:srgbClr val="00B0F0"/>
                </a:solidFill>
              </a:rPr>
              <a:t>[</a:t>
            </a:r>
            <a:r>
              <a:rPr lang="en-US" sz="1600" b="1" dirty="0"/>
              <a:t>Parallel </a:t>
            </a:r>
            <a:r>
              <a:rPr lang="en-US" sz="1600" b="1" dirty="0" smtClean="0"/>
              <a:t>GC, </a:t>
            </a:r>
            <a:r>
              <a:rPr lang="en-US" sz="1600" b="1" dirty="0"/>
              <a:t>Parallel Old GC</a:t>
            </a:r>
            <a:r>
              <a:rPr lang="en-US" sz="1600" dirty="0" smtClean="0">
                <a:solidFill>
                  <a:srgbClr val="00B0F0"/>
                </a:solidFill>
              </a:rPr>
              <a:t>] </a:t>
            </a:r>
            <a:r>
              <a:rPr lang="en-US" dirty="0" smtClean="0">
                <a:solidFill>
                  <a:srgbClr val="00B0F0"/>
                </a:solidFill>
              </a:rPr>
              <a:t>Garbage Collector </a:t>
            </a:r>
            <a:r>
              <a:rPr lang="en-US" dirty="0" smtClean="0"/>
              <a:t>– also called  Throughput Collector </a:t>
            </a:r>
            <a:r>
              <a:rPr lang="en-US" dirty="0" smtClean="0">
                <a:solidFill>
                  <a:srgbClr val="C00000"/>
                </a:solidFill>
              </a:rPr>
              <a:t>(3)</a:t>
            </a:r>
            <a:r>
              <a:rPr lang="en-US" dirty="0" smtClean="0"/>
              <a:t>. Uses multiple threads for managing heap space. Mostly used in production servers.  </a:t>
            </a:r>
          </a:p>
          <a:p>
            <a:r>
              <a:rPr lang="en-US" dirty="0" smtClean="0"/>
              <a:t>Parallel for </a:t>
            </a:r>
            <a:r>
              <a:rPr lang="en-US" dirty="0" err="1" smtClean="0"/>
              <a:t>MinorGC</a:t>
            </a:r>
            <a:r>
              <a:rPr lang="en-US" dirty="0" smtClean="0"/>
              <a:t> and serial </a:t>
            </a:r>
            <a:r>
              <a:rPr lang="en-US" dirty="0" smtClean="0">
                <a:solidFill>
                  <a:srgbClr val="C00000"/>
                </a:solidFill>
              </a:rPr>
              <a:t>(1)</a:t>
            </a:r>
            <a:r>
              <a:rPr lang="en-US" dirty="0" smtClean="0"/>
              <a:t> for </a:t>
            </a:r>
            <a:r>
              <a:rPr lang="en-US" dirty="0" err="1" smtClean="0"/>
              <a:t>MajorGC</a:t>
            </a:r>
            <a:r>
              <a:rPr lang="en-US" dirty="0" smtClean="0"/>
              <a:t> </a:t>
            </a:r>
            <a:r>
              <a:rPr lang="it-IT" dirty="0" smtClean="0">
                <a:solidFill>
                  <a:srgbClr val="7030A0"/>
                </a:solidFill>
              </a:rPr>
              <a:t> -XX:+UseParallelGC,  </a:t>
            </a:r>
            <a:r>
              <a:rPr lang="it-IT" dirty="0" smtClean="0"/>
              <a:t>and parallel for both </a:t>
            </a:r>
            <a:r>
              <a:rPr lang="it-IT" dirty="0" smtClean="0">
                <a:solidFill>
                  <a:srgbClr val="7030A0"/>
                </a:solidFill>
              </a:rPr>
              <a:t>-XX:+UseParallelOldGC. </a:t>
            </a:r>
          </a:p>
          <a:p>
            <a:r>
              <a:rPr lang="en-US" dirty="0" smtClean="0"/>
              <a:t>Tune max. </a:t>
            </a:r>
            <a:r>
              <a:rPr lang="en-US" dirty="0" err="1" smtClean="0"/>
              <a:t>gc</a:t>
            </a:r>
            <a:r>
              <a:rPr lang="en-US" dirty="0" smtClean="0"/>
              <a:t>. </a:t>
            </a:r>
            <a:r>
              <a:rPr lang="en-US" i="1" dirty="0" smtClean="0"/>
              <a:t>threads and pause time, throughput, and footprint</a:t>
            </a:r>
            <a:r>
              <a:rPr lang="en-US" dirty="0" smtClean="0"/>
              <a:t> (heap size). </a:t>
            </a:r>
            <a:r>
              <a:rPr lang="it-IT" dirty="0" smtClean="0"/>
              <a:t>Max-pause-goal: </a:t>
            </a:r>
            <a:r>
              <a:rPr lang="it-IT" dirty="0" smtClean="0">
                <a:solidFill>
                  <a:srgbClr val="7030A0"/>
                </a:solidFill>
              </a:rPr>
              <a:t>-</a:t>
            </a:r>
            <a:r>
              <a:rPr lang="en-US" dirty="0" err="1" smtClean="0">
                <a:solidFill>
                  <a:srgbClr val="7030A0"/>
                </a:solidFill>
              </a:rPr>
              <a:t>XX:MaxGCPauseMillis</a:t>
            </a:r>
            <a:r>
              <a:rPr lang="en-US" dirty="0" smtClean="0">
                <a:solidFill>
                  <a:srgbClr val="7030A0"/>
                </a:solidFill>
              </a:rPr>
              <a:t>=&lt;N&gt;</a:t>
            </a:r>
          </a:p>
          <a:p>
            <a:endParaRPr lang="en-US" dirty="0" smtClean="0"/>
          </a:p>
          <a:p>
            <a:pPr marL="285750" indent="-285750">
              <a:buFont typeface="Wingdings" panose="05000000000000000000" pitchFamily="2" charset="2"/>
              <a:buChar char="§"/>
            </a:pPr>
            <a:r>
              <a:rPr lang="en-US" dirty="0" smtClean="0">
                <a:solidFill>
                  <a:srgbClr val="00B0F0"/>
                </a:solidFill>
              </a:rPr>
              <a:t>CMS </a:t>
            </a:r>
            <a:r>
              <a:rPr lang="en-US" dirty="0">
                <a:solidFill>
                  <a:srgbClr val="00B0F0"/>
                </a:solidFill>
              </a:rPr>
              <a:t>Garbage </a:t>
            </a:r>
            <a:r>
              <a:rPr lang="en-US" dirty="0" smtClean="0">
                <a:solidFill>
                  <a:srgbClr val="00B0F0"/>
                </a:solidFill>
              </a:rPr>
              <a:t>Collector (low latency) </a:t>
            </a:r>
            <a:r>
              <a:rPr lang="en-US" dirty="0"/>
              <a:t>–</a:t>
            </a:r>
            <a:r>
              <a:rPr lang="en-US" dirty="0" smtClean="0">
                <a:solidFill>
                  <a:srgbClr val="00B0F0"/>
                </a:solidFill>
              </a:rPr>
              <a:t> </a:t>
            </a:r>
            <a:r>
              <a:rPr lang="en-US" dirty="0" smtClean="0"/>
              <a:t>Deprecated </a:t>
            </a:r>
            <a:r>
              <a:rPr lang="en-US" dirty="0"/>
              <a:t>in Java 9,  removed in </a:t>
            </a:r>
            <a:r>
              <a:rPr lang="en-US" dirty="0" smtClean="0"/>
              <a:t>14</a:t>
            </a:r>
            <a:r>
              <a:rPr lang="en-US" dirty="0" smtClean="0">
                <a:solidFill>
                  <a:srgbClr val="7030A0"/>
                </a:solidFill>
              </a:rPr>
              <a:t>. </a:t>
            </a:r>
            <a:r>
              <a:rPr lang="en-US" dirty="0" smtClean="0">
                <a:solidFill>
                  <a:srgbClr val="00B0F0"/>
                </a:solidFill>
              </a:rPr>
              <a:t>C</a:t>
            </a:r>
            <a:r>
              <a:rPr lang="en-US" dirty="0" smtClean="0"/>
              <a:t>oncurrent </a:t>
            </a:r>
            <a:r>
              <a:rPr lang="en-US" dirty="0">
                <a:solidFill>
                  <a:srgbClr val="00B0F0"/>
                </a:solidFill>
              </a:rPr>
              <a:t>M</a:t>
            </a:r>
            <a:r>
              <a:rPr lang="en-US" dirty="0"/>
              <a:t>ark </a:t>
            </a:r>
            <a:r>
              <a:rPr lang="en-US" dirty="0">
                <a:solidFill>
                  <a:srgbClr val="00B0F0"/>
                </a:solidFill>
              </a:rPr>
              <a:t>S</a:t>
            </a:r>
            <a:r>
              <a:rPr lang="en-US" dirty="0"/>
              <a:t>weep </a:t>
            </a:r>
            <a:r>
              <a:rPr lang="en-US" dirty="0" smtClean="0"/>
              <a:t>uses </a:t>
            </a:r>
            <a:r>
              <a:rPr lang="en-US" dirty="0"/>
              <a:t>multiple </a:t>
            </a:r>
            <a:r>
              <a:rPr lang="en-US" dirty="0" smtClean="0"/>
              <a:t>garbage </a:t>
            </a:r>
            <a:r>
              <a:rPr lang="en-US" dirty="0"/>
              <a:t>collector threads for </a:t>
            </a:r>
            <a:r>
              <a:rPr lang="en-US" dirty="0" err="1" smtClean="0"/>
              <a:t>gc</a:t>
            </a:r>
            <a:r>
              <a:rPr lang="en-US" dirty="0" smtClean="0"/>
              <a:t>. </a:t>
            </a:r>
            <a:r>
              <a:rPr lang="en-US" dirty="0"/>
              <a:t> d</a:t>
            </a:r>
            <a:r>
              <a:rPr lang="en-US" dirty="0" smtClean="0"/>
              <a:t>esigned </a:t>
            </a:r>
            <a:r>
              <a:rPr lang="en-US" dirty="0"/>
              <a:t>for </a:t>
            </a:r>
            <a:r>
              <a:rPr lang="en-US" dirty="0" smtClean="0"/>
              <a:t>apps. in need shorter </a:t>
            </a:r>
            <a:r>
              <a:rPr lang="en-US" dirty="0" err="1" smtClean="0"/>
              <a:t>gc</a:t>
            </a:r>
            <a:r>
              <a:rPr lang="en-US" dirty="0" smtClean="0"/>
              <a:t>. </a:t>
            </a:r>
            <a:r>
              <a:rPr lang="en-US" dirty="0"/>
              <a:t>p</a:t>
            </a:r>
            <a:r>
              <a:rPr lang="en-US" dirty="0" smtClean="0"/>
              <a:t>auses, throughput is higher  … </a:t>
            </a:r>
          </a:p>
          <a:p>
            <a:r>
              <a:rPr lang="en-US" dirty="0" smtClean="0">
                <a:solidFill>
                  <a:srgbClr val="7030A0"/>
                </a:solidFill>
              </a:rPr>
              <a:t>–XX</a:t>
            </a:r>
            <a:r>
              <a:rPr lang="en-US" dirty="0">
                <a:solidFill>
                  <a:srgbClr val="7030A0"/>
                </a:solidFill>
              </a:rPr>
              <a:t>:+</a:t>
            </a:r>
            <a:r>
              <a:rPr lang="en-US" dirty="0" err="1" smtClean="0">
                <a:solidFill>
                  <a:srgbClr val="7030A0"/>
                </a:solidFill>
              </a:rPr>
              <a:t>UseConcMarkSweepGC</a:t>
            </a:r>
            <a:r>
              <a:rPr lang="en-US" dirty="0" smtClean="0">
                <a:solidFill>
                  <a:srgbClr val="7030A0"/>
                </a:solidFill>
              </a:rPr>
              <a:t> ,   –XX:</a:t>
            </a:r>
            <a:r>
              <a:rPr lang="en-US" b="1" dirty="0" smtClean="0">
                <a:solidFill>
                  <a:srgbClr val="7030A0"/>
                </a:solidFill>
              </a:rPr>
              <a:t>-</a:t>
            </a:r>
            <a:r>
              <a:rPr lang="en-US" dirty="0" err="1" smtClean="0">
                <a:solidFill>
                  <a:srgbClr val="7030A0"/>
                </a:solidFill>
              </a:rPr>
              <a:t>UseParNewGC</a:t>
            </a:r>
            <a:r>
              <a:rPr lang="en-US" dirty="0" smtClean="0"/>
              <a:t>. With serial </a:t>
            </a:r>
            <a:r>
              <a:rPr lang="en-US" dirty="0">
                <a:solidFill>
                  <a:srgbClr val="C00000"/>
                </a:solidFill>
              </a:rPr>
              <a:t>(1)</a:t>
            </a:r>
            <a:r>
              <a:rPr lang="en-US" dirty="0" smtClean="0"/>
              <a:t> young space collector </a:t>
            </a:r>
          </a:p>
          <a:p>
            <a:r>
              <a:rPr lang="en-US" dirty="0">
                <a:solidFill>
                  <a:srgbClr val="7030A0"/>
                </a:solidFill>
              </a:rPr>
              <a:t>–XX:+</a:t>
            </a:r>
            <a:r>
              <a:rPr lang="en-US" dirty="0" err="1">
                <a:solidFill>
                  <a:srgbClr val="7030A0"/>
                </a:solidFill>
              </a:rPr>
              <a:t>UseConcMarkSweepGC</a:t>
            </a:r>
            <a:r>
              <a:rPr lang="en-US" dirty="0">
                <a:solidFill>
                  <a:srgbClr val="7030A0"/>
                </a:solidFill>
              </a:rPr>
              <a:t> ,   –XX</a:t>
            </a:r>
            <a:r>
              <a:rPr lang="en-US" dirty="0" smtClean="0">
                <a:solidFill>
                  <a:srgbClr val="7030A0"/>
                </a:solidFill>
              </a:rPr>
              <a:t>:</a:t>
            </a:r>
            <a:r>
              <a:rPr lang="en-US" b="1" dirty="0" smtClean="0">
                <a:solidFill>
                  <a:srgbClr val="7030A0"/>
                </a:solidFill>
              </a:rPr>
              <a:t>+</a:t>
            </a:r>
            <a:r>
              <a:rPr lang="en-US" dirty="0" err="1" smtClean="0">
                <a:solidFill>
                  <a:srgbClr val="7030A0"/>
                </a:solidFill>
              </a:rPr>
              <a:t>UseParNewGC</a:t>
            </a:r>
            <a:r>
              <a:rPr lang="en-US" dirty="0" smtClean="0"/>
              <a:t>. </a:t>
            </a:r>
            <a:r>
              <a:rPr lang="en-US" dirty="0"/>
              <a:t>With </a:t>
            </a:r>
            <a:r>
              <a:rPr lang="en-US" dirty="0" smtClean="0"/>
              <a:t>parallel young </a:t>
            </a:r>
            <a:r>
              <a:rPr lang="en-US" dirty="0"/>
              <a:t>space </a:t>
            </a:r>
            <a:r>
              <a:rPr lang="en-US" dirty="0" smtClean="0"/>
              <a:t>collector</a:t>
            </a:r>
          </a:p>
          <a:p>
            <a:r>
              <a:rPr lang="en-US" altLang="en-US" dirty="0"/>
              <a:t>We can limit the number of threads in CMS collector using </a:t>
            </a:r>
            <a:r>
              <a:rPr lang="en-US" dirty="0">
                <a:solidFill>
                  <a:srgbClr val="7030A0"/>
                </a:solidFill>
              </a:rPr>
              <a:t>–XX</a:t>
            </a:r>
            <a:r>
              <a:rPr lang="en-US" dirty="0" smtClean="0">
                <a:solidFill>
                  <a:srgbClr val="7030A0"/>
                </a:solidFill>
              </a:rPr>
              <a:t>::</a:t>
            </a:r>
            <a:r>
              <a:rPr lang="en-US" dirty="0" err="1" smtClean="0">
                <a:solidFill>
                  <a:srgbClr val="7030A0"/>
                </a:solidFill>
              </a:rPr>
              <a:t>ParallelCMSThreads</a:t>
            </a:r>
            <a:r>
              <a:rPr lang="en-US" dirty="0" smtClean="0">
                <a:solidFill>
                  <a:srgbClr val="7030A0"/>
                </a:solidFill>
              </a:rPr>
              <a:t>=&lt;n&gt; </a:t>
            </a:r>
            <a:r>
              <a:rPr lang="en-US" altLang="en-US" sz="400" dirty="0">
                <a:solidFill>
                  <a:srgbClr val="37474F"/>
                </a:solidFill>
                <a:latin typeface="Roboto"/>
              </a:rPr>
              <a:t> </a:t>
            </a:r>
            <a:r>
              <a:rPr lang="en-US" altLang="en-US" dirty="0">
                <a:solidFill>
                  <a:srgbClr val="37474F"/>
                </a:solidFill>
                <a:latin typeface="Roboto"/>
              </a:rPr>
              <a:t>JVM option.</a:t>
            </a:r>
            <a:r>
              <a:rPr lang="en-US" altLang="en-US" dirty="0"/>
              <a:t> </a:t>
            </a:r>
            <a:endParaRPr lang="en-US" altLang="en-US" dirty="0">
              <a:latin typeface="Arial" panose="020B0604020202020204" pitchFamily="34" charset="0"/>
            </a:endParaRPr>
          </a:p>
          <a:p>
            <a:endParaRPr lang="en-US" dirty="0" smtClean="0">
              <a:solidFill>
                <a:srgbClr val="7030A0"/>
              </a:solidFill>
            </a:endParaRPr>
          </a:p>
          <a:p>
            <a:r>
              <a:rPr lang="en-US" dirty="0">
                <a:solidFill>
                  <a:srgbClr val="00B0F0"/>
                </a:solidFill>
              </a:rPr>
              <a:t>Java 8 JVM has new </a:t>
            </a:r>
            <a:r>
              <a:rPr lang="en-US" dirty="0" err="1">
                <a:solidFill>
                  <a:srgbClr val="00B0F0"/>
                </a:solidFill>
              </a:rPr>
              <a:t>param</a:t>
            </a:r>
            <a:r>
              <a:rPr lang="en-US" dirty="0">
                <a:solidFill>
                  <a:srgbClr val="00B0F0"/>
                </a:solidFill>
              </a:rPr>
              <a:t>  </a:t>
            </a:r>
            <a:r>
              <a:rPr lang="en-US" dirty="0"/>
              <a:t>–  Optimizing heap-memory for reducing the unnecessary use of memory by creating too many instances of the same </a:t>
            </a:r>
            <a:r>
              <a:rPr lang="en-US" i="1" dirty="0"/>
              <a:t>String.  </a:t>
            </a:r>
            <a:r>
              <a:rPr lang="en-US" dirty="0">
                <a:solidFill>
                  <a:srgbClr val="7030A0"/>
                </a:solidFill>
              </a:rPr>
              <a:t>&gt; -XX:+</a:t>
            </a:r>
            <a:r>
              <a:rPr lang="en-US" dirty="0" err="1" smtClean="0">
                <a:solidFill>
                  <a:srgbClr val="7030A0"/>
                </a:solidFill>
              </a:rPr>
              <a:t>UseStringDeduplication</a:t>
            </a:r>
            <a:endParaRPr lang="en-US" dirty="0" smtClean="0">
              <a:solidFill>
                <a:srgbClr val="7030A0"/>
              </a:solidFill>
            </a:endParaRPr>
          </a:p>
        </p:txBody>
      </p:sp>
      <p:sp>
        <p:nvSpPr>
          <p:cNvPr id="24" name="TextBox 23"/>
          <p:cNvSpPr txBox="1"/>
          <p:nvPr/>
        </p:nvSpPr>
        <p:spPr>
          <a:xfrm>
            <a:off x="8364354" y="270137"/>
            <a:ext cx="3440504" cy="1323439"/>
          </a:xfrm>
          <a:prstGeom prst="rect">
            <a:avLst/>
          </a:prstGeom>
          <a:noFill/>
        </p:spPr>
        <p:txBody>
          <a:bodyPr wrap="square" rtlCol="0">
            <a:spAutoFit/>
          </a:bodyPr>
          <a:lstStyle/>
          <a:p>
            <a:r>
              <a:rPr lang="en-US" sz="1600" b="1" dirty="0" smtClean="0">
                <a:solidFill>
                  <a:srgbClr val="C00000"/>
                </a:solidFill>
              </a:rPr>
              <a:t>Which GC to choose?</a:t>
            </a:r>
            <a:r>
              <a:rPr lang="en-US" sz="1600" b="1" dirty="0" smtClean="0">
                <a:solidFill>
                  <a:srgbClr val="002060"/>
                </a:solidFill>
              </a:rPr>
              <a:t> </a:t>
            </a:r>
            <a:r>
              <a:rPr lang="en-US" sz="1600" dirty="0" smtClean="0">
                <a:solidFill>
                  <a:srgbClr val="002060"/>
                </a:solidFill>
              </a:rPr>
              <a:t>Consider:</a:t>
            </a:r>
            <a:r>
              <a:rPr lang="en-US" sz="1600" b="1" dirty="0" smtClean="0">
                <a:solidFill>
                  <a:srgbClr val="002060"/>
                </a:solidFill>
              </a:rPr>
              <a:t> </a:t>
            </a:r>
            <a:r>
              <a:rPr lang="en-US" sz="1600" dirty="0" smtClean="0">
                <a:solidFill>
                  <a:srgbClr val="002060"/>
                </a:solidFill>
              </a:rPr>
              <a:t>Stop the world events </a:t>
            </a:r>
            <a:r>
              <a:rPr lang="en-US" sz="1600" dirty="0" smtClean="0">
                <a:solidFill>
                  <a:srgbClr val="C00000"/>
                </a:solidFill>
              </a:rPr>
              <a:t>(1)</a:t>
            </a:r>
            <a:r>
              <a:rPr lang="en-US" sz="1600" dirty="0" smtClean="0">
                <a:solidFill>
                  <a:srgbClr val="002060"/>
                </a:solidFill>
              </a:rPr>
              <a:t>, memory fragmentation</a:t>
            </a:r>
            <a:r>
              <a:rPr lang="en-US" sz="1600" dirty="0" smtClean="0">
                <a:solidFill>
                  <a:srgbClr val="C00000"/>
                </a:solidFill>
              </a:rPr>
              <a:t>(2)</a:t>
            </a:r>
            <a:r>
              <a:rPr lang="en-US" sz="1600" dirty="0" smtClean="0">
                <a:solidFill>
                  <a:srgbClr val="002060"/>
                </a:solidFill>
              </a:rPr>
              <a:t>, Throughput</a:t>
            </a:r>
            <a:r>
              <a:rPr lang="en-US" sz="1600" dirty="0" smtClean="0">
                <a:solidFill>
                  <a:srgbClr val="C00000"/>
                </a:solidFill>
              </a:rPr>
              <a:t>(3)</a:t>
            </a:r>
            <a:r>
              <a:rPr lang="en-US" sz="1600" dirty="0" smtClean="0">
                <a:solidFill>
                  <a:srgbClr val="002060"/>
                </a:solidFill>
              </a:rPr>
              <a:t>.  And profile (via </a:t>
            </a:r>
            <a:r>
              <a:rPr lang="en-US" sz="1600" dirty="0" err="1" smtClean="0">
                <a:solidFill>
                  <a:srgbClr val="00B050"/>
                </a:solidFill>
              </a:rPr>
              <a:t>mxbean</a:t>
            </a:r>
            <a:r>
              <a:rPr lang="en-US" sz="1600" dirty="0" smtClean="0">
                <a:solidFill>
                  <a:srgbClr val="00B050"/>
                </a:solidFill>
              </a:rPr>
              <a:t>, </a:t>
            </a:r>
            <a:r>
              <a:rPr lang="en-US" sz="1600" dirty="0" err="1" smtClean="0">
                <a:solidFill>
                  <a:srgbClr val="00B050"/>
                </a:solidFill>
              </a:rPr>
              <a:t>jstat</a:t>
            </a:r>
            <a:r>
              <a:rPr lang="en-US" sz="1600" dirty="0" smtClean="0">
                <a:solidFill>
                  <a:srgbClr val="00B050"/>
                </a:solidFill>
              </a:rPr>
              <a:t>, </a:t>
            </a:r>
            <a:r>
              <a:rPr lang="en-US" sz="1600" dirty="0" err="1" smtClean="0">
                <a:solidFill>
                  <a:srgbClr val="00B050"/>
                </a:solidFill>
              </a:rPr>
              <a:t>visualgc</a:t>
            </a:r>
            <a:r>
              <a:rPr lang="en-US" sz="1600" dirty="0" smtClean="0">
                <a:solidFill>
                  <a:srgbClr val="002060"/>
                </a:solidFill>
              </a:rPr>
              <a:t>) the app. As close to production load.</a:t>
            </a:r>
            <a:endParaRPr lang="en-US" sz="1600" dirty="0">
              <a:solidFill>
                <a:srgbClr val="002060"/>
              </a:solidFill>
            </a:endParaRPr>
          </a:p>
        </p:txBody>
      </p:sp>
    </p:spTree>
    <p:extLst>
      <p:ext uri="{BB962C8B-B14F-4D97-AF65-F5344CB8AC3E}">
        <p14:creationId xmlns:p14="http://schemas.microsoft.com/office/powerpoint/2010/main" val="1793887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318613" y="760373"/>
            <a:ext cx="7890757" cy="2031325"/>
          </a:xfrm>
          <a:prstGeom prst="rect">
            <a:avLst/>
          </a:prstGeom>
        </p:spPr>
        <p:txBody>
          <a:bodyPr wrap="square">
            <a:spAutoFit/>
          </a:bodyPr>
          <a:lstStyle/>
          <a:p>
            <a:pPr marL="285750" indent="-285750">
              <a:buFont typeface="Wingdings" panose="05000000000000000000" pitchFamily="2" charset="2"/>
              <a:buChar char="§"/>
            </a:pPr>
            <a:r>
              <a:rPr lang="en-US" dirty="0" smtClean="0">
                <a:solidFill>
                  <a:srgbClr val="00B0F0"/>
                </a:solidFill>
              </a:rPr>
              <a:t>G1 </a:t>
            </a:r>
            <a:r>
              <a:rPr lang="en-US" dirty="0">
                <a:solidFill>
                  <a:srgbClr val="00B0F0"/>
                </a:solidFill>
              </a:rPr>
              <a:t>(Garbage </a:t>
            </a:r>
            <a:r>
              <a:rPr lang="en-US" dirty="0" smtClean="0">
                <a:solidFill>
                  <a:srgbClr val="00B0F0"/>
                </a:solidFill>
              </a:rPr>
              <a:t>First, or </a:t>
            </a:r>
            <a:r>
              <a:rPr lang="en-US" b="1" dirty="0" smtClean="0"/>
              <a:t>compacting-collector</a:t>
            </a:r>
            <a:r>
              <a:rPr lang="en-US" dirty="0" smtClean="0">
                <a:solidFill>
                  <a:srgbClr val="00B0F0"/>
                </a:solidFill>
              </a:rPr>
              <a:t>) </a:t>
            </a:r>
            <a:r>
              <a:rPr lang="en-US" dirty="0">
                <a:solidFill>
                  <a:srgbClr val="00B0F0"/>
                </a:solidFill>
              </a:rPr>
              <a:t>Garbage Collector </a:t>
            </a:r>
            <a:r>
              <a:rPr lang="en-US" dirty="0" smtClean="0"/>
              <a:t>– incremental GC</a:t>
            </a:r>
            <a:r>
              <a:rPr lang="en-US" dirty="0"/>
              <a:t>. Paper 2004, </a:t>
            </a:r>
            <a:r>
              <a:rPr lang="en-US" dirty="0" smtClean="0"/>
              <a:t>experimental in Java 6, official in Java 7</a:t>
            </a:r>
            <a:r>
              <a:rPr lang="en-US" dirty="0"/>
              <a:t>, </a:t>
            </a:r>
            <a:r>
              <a:rPr lang="en-US" dirty="0" smtClean="0"/>
              <a:t>and default </a:t>
            </a:r>
            <a:r>
              <a:rPr lang="en-US" dirty="0"/>
              <a:t>GC since Java </a:t>
            </a:r>
            <a:r>
              <a:rPr lang="en-US" dirty="0" smtClean="0"/>
              <a:t>9. Designed </a:t>
            </a:r>
            <a:r>
              <a:rPr lang="en-US" dirty="0"/>
              <a:t>for apps running on multi-cores with large memory space</a:t>
            </a:r>
            <a:r>
              <a:rPr lang="en-US" dirty="0" smtClean="0"/>
              <a:t>. Goal is:  </a:t>
            </a:r>
            <a:r>
              <a:rPr lang="en-US" b="1" dirty="0" err="1" smtClean="0"/>
              <a:t>Througput</a:t>
            </a:r>
            <a:r>
              <a:rPr lang="en-US" b="1" dirty="0" smtClean="0"/>
              <a:t>/Latency balance. </a:t>
            </a:r>
            <a:r>
              <a:rPr lang="en-US" dirty="0" smtClean="0"/>
              <a:t>Tuneable pause goals.  A bit more CPU intensive. Regions (#2000, size 2MB for 4GB heap)  </a:t>
            </a:r>
          </a:p>
          <a:p>
            <a:pPr marL="285750" indent="-285750">
              <a:buFont typeface="Wingdings" panose="05000000000000000000" pitchFamily="2" charset="2"/>
              <a:buChar char="§"/>
            </a:pPr>
            <a:r>
              <a:rPr lang="en-US" dirty="0" smtClean="0"/>
              <a:t>Evacuation (moved/copied between regions).  Minor &amp; Major collection,.. </a:t>
            </a:r>
          </a:p>
          <a:p>
            <a:pPr marL="285750" indent="-285750">
              <a:buFont typeface="Wingdings" panose="05000000000000000000" pitchFamily="2" charset="2"/>
              <a:buChar char="§"/>
            </a:pPr>
            <a:r>
              <a:rPr lang="en-US" dirty="0" smtClean="0"/>
              <a:t>&gt;</a:t>
            </a:r>
            <a:r>
              <a:rPr lang="en-US" dirty="0" smtClean="0">
                <a:solidFill>
                  <a:srgbClr val="7030A0"/>
                </a:solidFill>
              </a:rPr>
              <a:t>java -XX:+UseG1GC -jar App.java </a:t>
            </a:r>
          </a:p>
        </p:txBody>
      </p:sp>
      <p:sp>
        <p:nvSpPr>
          <p:cNvPr id="23" name="Rectangle 22"/>
          <p:cNvSpPr/>
          <p:nvPr/>
        </p:nvSpPr>
        <p:spPr>
          <a:xfrm>
            <a:off x="501494" y="156752"/>
            <a:ext cx="10044928" cy="646331"/>
          </a:xfrm>
          <a:prstGeom prst="rect">
            <a:avLst/>
          </a:prstGeom>
        </p:spPr>
        <p:txBody>
          <a:bodyPr wrap="square">
            <a:spAutoFit/>
          </a:bodyPr>
          <a:lstStyle/>
          <a:p>
            <a:r>
              <a:rPr lang="en-US" sz="3600" dirty="0" smtClean="0">
                <a:solidFill>
                  <a:schemeClr val="accent6">
                    <a:lumMod val="50000"/>
                  </a:schemeClr>
                </a:solidFill>
              </a:rPr>
              <a:t>Garbage Collectors Implementations</a:t>
            </a:r>
            <a:endParaRPr lang="en-US" sz="3600" dirty="0">
              <a:solidFill>
                <a:schemeClr val="accent6">
                  <a:lumMod val="50000"/>
                </a:schemeClr>
              </a:solidFill>
            </a:endParaRPr>
          </a:p>
        </p:txBody>
      </p:sp>
      <p:sp>
        <p:nvSpPr>
          <p:cNvPr id="38" name="Rectangle 37"/>
          <p:cNvSpPr/>
          <p:nvPr/>
        </p:nvSpPr>
        <p:spPr>
          <a:xfrm>
            <a:off x="318613" y="3555256"/>
            <a:ext cx="11691532" cy="3293209"/>
          </a:xfrm>
          <a:prstGeom prst="rect">
            <a:avLst/>
          </a:prstGeom>
        </p:spPr>
        <p:txBody>
          <a:bodyPr wrap="square">
            <a:spAutoFit/>
          </a:bodyPr>
          <a:lstStyle/>
          <a:p>
            <a:pPr marL="285750" indent="-285750">
              <a:buFont typeface="Wingdings" panose="05000000000000000000" pitchFamily="2" charset="2"/>
              <a:buChar char="§"/>
            </a:pPr>
            <a:r>
              <a:rPr lang="en-US" sz="1600" dirty="0" smtClean="0">
                <a:solidFill>
                  <a:srgbClr val="00B0F0"/>
                </a:solidFill>
              </a:rPr>
              <a:t>Epsilon </a:t>
            </a:r>
            <a:r>
              <a:rPr lang="en-US" sz="1600" dirty="0">
                <a:solidFill>
                  <a:srgbClr val="00B0F0"/>
                </a:solidFill>
              </a:rPr>
              <a:t>Collector </a:t>
            </a:r>
            <a:r>
              <a:rPr lang="en-US" sz="1600" dirty="0"/>
              <a:t>–  A </a:t>
            </a:r>
            <a:r>
              <a:rPr lang="en-US" sz="1600" b="1" dirty="0"/>
              <a:t>No-Op GC</a:t>
            </a:r>
            <a:r>
              <a:rPr lang="en-US" sz="1600" dirty="0"/>
              <a:t>. Apps with predictable, bounded memory usage, performance[stress] testing, short-lived obj. Allocates memory but not collect any garbage (memory allocation), once the Java heap is exhausted, the JVM will shut down.   </a:t>
            </a:r>
            <a:r>
              <a:rPr lang="en-US" sz="1600" dirty="0" err="1"/>
              <a:t>Params</a:t>
            </a:r>
            <a:r>
              <a:rPr lang="en-US" sz="1600" dirty="0"/>
              <a:t>: </a:t>
            </a:r>
            <a:r>
              <a:rPr lang="en-US" sz="1600" dirty="0">
                <a:solidFill>
                  <a:srgbClr val="7030A0"/>
                </a:solidFill>
              </a:rPr>
              <a:t>-XX:+</a:t>
            </a:r>
            <a:r>
              <a:rPr lang="en-US" sz="1600" dirty="0" err="1">
                <a:solidFill>
                  <a:srgbClr val="7030A0"/>
                </a:solidFill>
              </a:rPr>
              <a:t>UnlockExperimentalVMOptions</a:t>
            </a:r>
            <a:r>
              <a:rPr lang="en-US" sz="1600" dirty="0"/>
              <a:t>, </a:t>
            </a:r>
            <a:r>
              <a:rPr lang="en-US" sz="1600" dirty="0">
                <a:solidFill>
                  <a:srgbClr val="7030A0"/>
                </a:solidFill>
              </a:rPr>
              <a:t>-XX:+</a:t>
            </a:r>
            <a:r>
              <a:rPr lang="en-US" sz="1600" dirty="0" err="1" smtClean="0">
                <a:solidFill>
                  <a:srgbClr val="7030A0"/>
                </a:solidFill>
              </a:rPr>
              <a:t>UseEpsilonGC</a:t>
            </a:r>
            <a:r>
              <a:rPr lang="en-US" sz="1600" dirty="0" smtClean="0">
                <a:solidFill>
                  <a:srgbClr val="7030A0"/>
                </a:solidFill>
              </a:rPr>
              <a:t> </a:t>
            </a:r>
            <a:endParaRPr lang="en-US" sz="1600" dirty="0" smtClean="0">
              <a:solidFill>
                <a:srgbClr val="00B0F0"/>
              </a:solidFill>
            </a:endParaRPr>
          </a:p>
          <a:p>
            <a:pPr marL="285750" indent="-285750">
              <a:buFont typeface="Wingdings" panose="05000000000000000000" pitchFamily="2" charset="2"/>
              <a:buChar char="§"/>
            </a:pPr>
            <a:r>
              <a:rPr lang="en-US" sz="1600" dirty="0" smtClean="0">
                <a:solidFill>
                  <a:srgbClr val="00B0F0"/>
                </a:solidFill>
              </a:rPr>
              <a:t>Z </a:t>
            </a:r>
            <a:r>
              <a:rPr lang="en-US" sz="1600" dirty="0">
                <a:solidFill>
                  <a:srgbClr val="00B0F0"/>
                </a:solidFill>
              </a:rPr>
              <a:t>Garbage Collector (</a:t>
            </a:r>
            <a:r>
              <a:rPr lang="en-US" sz="1600" dirty="0" smtClean="0">
                <a:solidFill>
                  <a:srgbClr val="00B0F0"/>
                </a:solidFill>
              </a:rPr>
              <a:t>ZGC is  </a:t>
            </a:r>
            <a:r>
              <a:rPr lang="en-US" sz="1600" b="1" dirty="0" smtClean="0">
                <a:solidFill>
                  <a:srgbClr val="0070C0"/>
                </a:solidFill>
              </a:rPr>
              <a:t>scalable</a:t>
            </a:r>
            <a:r>
              <a:rPr lang="en-US" sz="1600" dirty="0" smtClean="0">
                <a:solidFill>
                  <a:srgbClr val="00B0F0"/>
                </a:solidFill>
              </a:rPr>
              <a:t> </a:t>
            </a:r>
            <a:r>
              <a:rPr lang="en-US" sz="1600" b="1" dirty="0" smtClean="0">
                <a:solidFill>
                  <a:srgbClr val="00B050"/>
                </a:solidFill>
              </a:rPr>
              <a:t>low</a:t>
            </a:r>
            <a:r>
              <a:rPr lang="en-US" sz="1600" dirty="0" smtClean="0">
                <a:solidFill>
                  <a:srgbClr val="00B050"/>
                </a:solidFill>
              </a:rPr>
              <a:t> </a:t>
            </a:r>
            <a:r>
              <a:rPr lang="en-US" sz="1600" dirty="0" smtClean="0">
                <a:solidFill>
                  <a:srgbClr val="00B0F0"/>
                </a:solidFill>
              </a:rPr>
              <a:t>latency GC) </a:t>
            </a:r>
            <a:r>
              <a:rPr lang="en-US" sz="1600" dirty="0"/>
              <a:t>[pause time </a:t>
            </a:r>
            <a:r>
              <a:rPr lang="en-US" sz="1600" b="1" dirty="0">
                <a:solidFill>
                  <a:srgbClr val="00B050"/>
                </a:solidFill>
              </a:rPr>
              <a:t>under 10 </a:t>
            </a:r>
            <a:r>
              <a:rPr lang="en-US" sz="1600" b="1" dirty="0" err="1">
                <a:solidFill>
                  <a:srgbClr val="00B050"/>
                </a:solidFill>
              </a:rPr>
              <a:t>ms</a:t>
            </a:r>
            <a:r>
              <a:rPr lang="en-US" sz="1600" dirty="0"/>
              <a:t>, maybe in future 1 </a:t>
            </a:r>
            <a:r>
              <a:rPr lang="en-US" sz="1600" dirty="0" err="1"/>
              <a:t>ms</a:t>
            </a:r>
            <a:r>
              <a:rPr lang="en-US" sz="1600" dirty="0"/>
              <a:t>]</a:t>
            </a:r>
            <a:r>
              <a:rPr lang="en-US" sz="1600" dirty="0" smtClean="0">
                <a:solidFill>
                  <a:srgbClr val="00B0F0"/>
                </a:solidFill>
              </a:rPr>
              <a:t> </a:t>
            </a:r>
            <a:r>
              <a:rPr lang="en-US" sz="1600" dirty="0"/>
              <a:t>–  is a scalable low-latency garbage collector, experimental in Java 11 for </a:t>
            </a:r>
            <a:r>
              <a:rPr lang="en-US" sz="1600" dirty="0">
                <a:solidFill>
                  <a:srgbClr val="FF0000"/>
                </a:solidFill>
              </a:rPr>
              <a:t>Linux</a:t>
            </a:r>
            <a:r>
              <a:rPr lang="en-US" sz="1600" dirty="0"/>
              <a:t>, in Java 14 for  </a:t>
            </a:r>
            <a:r>
              <a:rPr lang="en-US" sz="1600" dirty="0">
                <a:solidFill>
                  <a:srgbClr val="FF0000"/>
                </a:solidFill>
              </a:rPr>
              <a:t>Win. &amp; </a:t>
            </a:r>
            <a:r>
              <a:rPr lang="en-US" sz="1600" dirty="0" err="1">
                <a:solidFill>
                  <a:srgbClr val="FF0000"/>
                </a:solidFill>
              </a:rPr>
              <a:t>macOS</a:t>
            </a:r>
            <a:r>
              <a:rPr lang="en-US" sz="1600" dirty="0"/>
              <a:t>.  Since Java 15 ZGC is onwards</a:t>
            </a:r>
            <a:r>
              <a:rPr lang="en-US" sz="1600" dirty="0" smtClean="0"/>
              <a:t>. Single generation(all opt. done here via colored pointers), </a:t>
            </a:r>
            <a:r>
              <a:rPr lang="en-US" sz="1600" b="1" dirty="0" smtClean="0"/>
              <a:t>No </a:t>
            </a:r>
            <a:r>
              <a:rPr lang="en-US" sz="1600" b="1" dirty="0"/>
              <a:t>pause time increase with heap size increase</a:t>
            </a:r>
            <a:r>
              <a:rPr lang="en-US" sz="1600" dirty="0"/>
              <a:t>, Scale to </a:t>
            </a:r>
            <a:r>
              <a:rPr lang="en-US" sz="1600" b="1" dirty="0">
                <a:solidFill>
                  <a:srgbClr val="0070C0"/>
                </a:solidFill>
              </a:rPr>
              <a:t>multi-terabyte heaps</a:t>
            </a:r>
            <a:r>
              <a:rPr lang="en-US" sz="1600" dirty="0"/>
              <a:t>.  </a:t>
            </a:r>
            <a:r>
              <a:rPr lang="en-US" sz="1600" dirty="0" smtClean="0">
                <a:solidFill>
                  <a:srgbClr val="7030A0"/>
                </a:solidFill>
              </a:rPr>
              <a:t>-XX</a:t>
            </a:r>
            <a:r>
              <a:rPr lang="en-US" sz="1600" dirty="0">
                <a:solidFill>
                  <a:srgbClr val="7030A0"/>
                </a:solidFill>
              </a:rPr>
              <a:t>:+</a:t>
            </a:r>
            <a:r>
              <a:rPr lang="en-US" sz="1600" dirty="0" err="1">
                <a:solidFill>
                  <a:srgbClr val="7030A0"/>
                </a:solidFill>
              </a:rPr>
              <a:t>UnlockExperimentalVMOptions</a:t>
            </a:r>
            <a:r>
              <a:rPr lang="en-US" sz="1600" dirty="0">
                <a:solidFill>
                  <a:srgbClr val="7030A0"/>
                </a:solidFill>
              </a:rPr>
              <a:t>,  -XX:+</a:t>
            </a:r>
            <a:r>
              <a:rPr lang="en-US" sz="1600" dirty="0" err="1">
                <a:solidFill>
                  <a:srgbClr val="7030A0"/>
                </a:solidFill>
              </a:rPr>
              <a:t>UseZGC</a:t>
            </a:r>
            <a:r>
              <a:rPr lang="en-US" sz="1600" dirty="0">
                <a:solidFill>
                  <a:srgbClr val="7030A0"/>
                </a:solidFill>
              </a:rPr>
              <a:t> </a:t>
            </a:r>
            <a:r>
              <a:rPr lang="en-US" sz="1600" b="1" dirty="0" smtClean="0"/>
              <a:t>  </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solidFill>
                  <a:srgbClr val="00B0F0"/>
                </a:solidFill>
              </a:rPr>
              <a:t>Shenandoah Garbage Collector </a:t>
            </a:r>
            <a:r>
              <a:rPr lang="en-US" sz="1600" dirty="0" smtClean="0"/>
              <a:t>(derived from G1, scalable </a:t>
            </a:r>
            <a:r>
              <a:rPr lang="en-US" sz="1600" dirty="0"/>
              <a:t>low-latency garbage collector</a:t>
            </a:r>
            <a:r>
              <a:rPr lang="en-US" sz="1600" dirty="0" smtClean="0"/>
              <a:t>) –  </a:t>
            </a:r>
          </a:p>
          <a:p>
            <a:r>
              <a:rPr lang="en-US" sz="1600" dirty="0" smtClean="0"/>
              <a:t>experimental </a:t>
            </a:r>
            <a:r>
              <a:rPr lang="en-US" sz="1600" dirty="0"/>
              <a:t>in Java </a:t>
            </a:r>
            <a:r>
              <a:rPr lang="en-US" sz="1600" dirty="0" smtClean="0"/>
              <a:t>12, [</a:t>
            </a:r>
            <a:r>
              <a:rPr lang="en-US" sz="1600" dirty="0"/>
              <a:t>Brooks pointers] support large Heaps,  </a:t>
            </a:r>
            <a:r>
              <a:rPr lang="en-US" sz="1600" dirty="0" smtClean="0"/>
              <a:t>Low </a:t>
            </a:r>
            <a:r>
              <a:rPr lang="en-US" sz="1600" dirty="0"/>
              <a:t>pause times</a:t>
            </a:r>
            <a:r>
              <a:rPr lang="en-US" sz="1600" dirty="0" smtClean="0"/>
              <a:t>.</a:t>
            </a:r>
          </a:p>
          <a:p>
            <a:r>
              <a:rPr lang="en-US" sz="1600" dirty="0" smtClean="0"/>
              <a:t> Contributed </a:t>
            </a:r>
            <a:r>
              <a:rPr lang="en-US" sz="1600" dirty="0"/>
              <a:t>by </a:t>
            </a:r>
            <a:r>
              <a:rPr lang="en-US" sz="1600" b="1" dirty="0"/>
              <a:t>RedHat</a:t>
            </a:r>
            <a:r>
              <a:rPr lang="en-US" sz="1600" dirty="0"/>
              <a:t> to OpenJDK.  Became product feature in Java 15. </a:t>
            </a:r>
            <a:r>
              <a:rPr lang="en-US" sz="1600" dirty="0" smtClean="0"/>
              <a:t> Oracle </a:t>
            </a:r>
            <a:r>
              <a:rPr lang="en-US" sz="1600" dirty="0"/>
              <a:t>JDK and Open JDK </a:t>
            </a:r>
            <a:endParaRPr lang="en-US" sz="1600" dirty="0" smtClean="0"/>
          </a:p>
          <a:p>
            <a:r>
              <a:rPr lang="en-US" sz="1600" dirty="0" smtClean="0"/>
              <a:t>has </a:t>
            </a:r>
            <a:r>
              <a:rPr lang="en-US" sz="1600" dirty="0"/>
              <a:t>not this feature. Single </a:t>
            </a:r>
            <a:r>
              <a:rPr lang="en-US" sz="1600" dirty="0" smtClean="0"/>
              <a:t>generation. Can be used in Java 8 so no need colored pointers like ZGC. </a:t>
            </a:r>
            <a:endParaRPr lang="en-US" sz="1600" dirty="0"/>
          </a:p>
          <a:p>
            <a:r>
              <a:rPr lang="en-US" sz="1600" dirty="0">
                <a:solidFill>
                  <a:srgbClr val="7030A0"/>
                </a:solidFill>
              </a:rPr>
              <a:t>-XX:+</a:t>
            </a:r>
            <a:r>
              <a:rPr lang="en-US" sz="1600" dirty="0" err="1">
                <a:solidFill>
                  <a:srgbClr val="7030A0"/>
                </a:solidFill>
              </a:rPr>
              <a:t>UnlockExperimentalVMOptions</a:t>
            </a:r>
            <a:r>
              <a:rPr lang="en-US" sz="1600" dirty="0">
                <a:solidFill>
                  <a:srgbClr val="7030A0"/>
                </a:solidFill>
              </a:rPr>
              <a:t> -XX:+</a:t>
            </a:r>
            <a:r>
              <a:rPr lang="en-US" sz="1600" dirty="0" err="1" smtClean="0">
                <a:solidFill>
                  <a:srgbClr val="7030A0"/>
                </a:solidFill>
              </a:rPr>
              <a:t>UseShenandoahGC</a:t>
            </a:r>
            <a:endParaRPr lang="en-US" sz="1600" dirty="0" smtClean="0"/>
          </a:p>
        </p:txBody>
      </p:sp>
      <p:pic>
        <p:nvPicPr>
          <p:cNvPr id="2" name="Picture 1"/>
          <p:cNvPicPr>
            <a:picLocks noChangeAspect="1"/>
          </p:cNvPicPr>
          <p:nvPr/>
        </p:nvPicPr>
        <p:blipFill>
          <a:blip r:embed="rId3"/>
          <a:stretch>
            <a:fillRect/>
          </a:stretch>
        </p:blipFill>
        <p:spPr>
          <a:xfrm>
            <a:off x="9045884" y="5201860"/>
            <a:ext cx="2964261" cy="1587600"/>
          </a:xfrm>
          <a:prstGeom prst="rect">
            <a:avLst/>
          </a:prstGeom>
        </p:spPr>
      </p:pic>
      <p:pic>
        <p:nvPicPr>
          <p:cNvPr id="7" name="Picture 6"/>
          <p:cNvPicPr>
            <a:picLocks noChangeAspect="1"/>
          </p:cNvPicPr>
          <p:nvPr/>
        </p:nvPicPr>
        <p:blipFill>
          <a:blip r:embed="rId4"/>
          <a:stretch>
            <a:fillRect/>
          </a:stretch>
        </p:blipFill>
        <p:spPr>
          <a:xfrm>
            <a:off x="8096036" y="156752"/>
            <a:ext cx="3681812" cy="2522067"/>
          </a:xfrm>
          <a:prstGeom prst="rect">
            <a:avLst/>
          </a:prstGeom>
        </p:spPr>
      </p:pic>
      <p:pic>
        <p:nvPicPr>
          <p:cNvPr id="8" name="Picture 7"/>
          <p:cNvPicPr>
            <a:picLocks noChangeAspect="1"/>
          </p:cNvPicPr>
          <p:nvPr/>
        </p:nvPicPr>
        <p:blipFill>
          <a:blip r:embed="rId5"/>
          <a:stretch>
            <a:fillRect/>
          </a:stretch>
        </p:blipFill>
        <p:spPr>
          <a:xfrm>
            <a:off x="421241" y="2841532"/>
            <a:ext cx="4359788" cy="648936"/>
          </a:xfrm>
          <a:prstGeom prst="rect">
            <a:avLst/>
          </a:prstGeom>
        </p:spPr>
      </p:pic>
      <p:pic>
        <p:nvPicPr>
          <p:cNvPr id="9" name="Picture 8"/>
          <p:cNvPicPr>
            <a:picLocks noChangeAspect="1"/>
          </p:cNvPicPr>
          <p:nvPr/>
        </p:nvPicPr>
        <p:blipFill>
          <a:blip r:embed="rId6"/>
          <a:stretch>
            <a:fillRect/>
          </a:stretch>
        </p:blipFill>
        <p:spPr>
          <a:xfrm>
            <a:off x="5766999" y="2629295"/>
            <a:ext cx="4263900" cy="919258"/>
          </a:xfrm>
          <a:prstGeom prst="rect">
            <a:avLst/>
          </a:prstGeom>
        </p:spPr>
      </p:pic>
      <p:cxnSp>
        <p:nvCxnSpPr>
          <p:cNvPr id="36" name="Straight Arrow Connector 35"/>
          <p:cNvCxnSpPr/>
          <p:nvPr/>
        </p:nvCxnSpPr>
        <p:spPr>
          <a:xfrm>
            <a:off x="5024070" y="3166000"/>
            <a:ext cx="499888" cy="2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002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8500" y="984499"/>
            <a:ext cx="6174767" cy="2825057"/>
          </a:xfrm>
          <a:prstGeom prst="rect">
            <a:avLst/>
          </a:prstGeom>
        </p:spPr>
      </p:pic>
      <p:sp>
        <p:nvSpPr>
          <p:cNvPr id="5" name="Rectangle 4"/>
          <p:cNvSpPr/>
          <p:nvPr/>
        </p:nvSpPr>
        <p:spPr>
          <a:xfrm>
            <a:off x="1465780" y="249619"/>
            <a:ext cx="6096000" cy="646331"/>
          </a:xfrm>
          <a:prstGeom prst="rect">
            <a:avLst/>
          </a:prstGeom>
        </p:spPr>
        <p:txBody>
          <a:bodyPr>
            <a:spAutoFit/>
          </a:bodyPr>
          <a:lstStyle/>
          <a:p>
            <a:r>
              <a:rPr lang="en-US" dirty="0">
                <a:latin typeface="Roboto"/>
              </a:rPr>
              <a:t>The Z Garbage Collector (ZGC): Low Latency in JDK 11with Per </a:t>
            </a:r>
            <a:r>
              <a:rPr lang="en-US" dirty="0" err="1">
                <a:latin typeface="Roboto"/>
              </a:rPr>
              <a:t>Liden</a:t>
            </a:r>
            <a:endParaRPr lang="en-US" b="0" i="0" dirty="0">
              <a:effectLst/>
              <a:latin typeface="Roboto"/>
            </a:endParaRPr>
          </a:p>
        </p:txBody>
      </p:sp>
    </p:spTree>
    <p:extLst>
      <p:ext uri="{BB962C8B-B14F-4D97-AF65-F5344CB8AC3E}">
        <p14:creationId xmlns:p14="http://schemas.microsoft.com/office/powerpoint/2010/main" val="410088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501494" y="156752"/>
            <a:ext cx="10044928" cy="646331"/>
          </a:xfrm>
          <a:prstGeom prst="rect">
            <a:avLst/>
          </a:prstGeom>
        </p:spPr>
        <p:txBody>
          <a:bodyPr wrap="square">
            <a:spAutoFit/>
          </a:bodyPr>
          <a:lstStyle/>
          <a:p>
            <a:r>
              <a:rPr lang="en-US" sz="3600" dirty="0" smtClean="0">
                <a:solidFill>
                  <a:schemeClr val="accent6">
                    <a:lumMod val="50000"/>
                  </a:schemeClr>
                </a:solidFill>
              </a:rPr>
              <a:t>Garbage Collection Tools</a:t>
            </a:r>
            <a:endParaRPr lang="en-US" sz="3600" dirty="0">
              <a:solidFill>
                <a:schemeClr val="accent6">
                  <a:lumMod val="50000"/>
                </a:schemeClr>
              </a:solidFill>
            </a:endParaRPr>
          </a:p>
        </p:txBody>
      </p:sp>
      <p:sp>
        <p:nvSpPr>
          <p:cNvPr id="5" name="Rectangle 4"/>
          <p:cNvSpPr/>
          <p:nvPr/>
        </p:nvSpPr>
        <p:spPr>
          <a:xfrm>
            <a:off x="501492" y="941069"/>
            <a:ext cx="6178441" cy="1200329"/>
          </a:xfrm>
          <a:prstGeom prst="rect">
            <a:avLst/>
          </a:prstGeom>
        </p:spPr>
        <p:txBody>
          <a:bodyPr wrap="square">
            <a:spAutoFit/>
          </a:bodyPr>
          <a:lstStyle/>
          <a:p>
            <a:pPr marL="285750" indent="-285750">
              <a:buFont typeface="Wingdings" panose="05000000000000000000" pitchFamily="2" charset="2"/>
              <a:buChar char="§"/>
            </a:pPr>
            <a:r>
              <a:rPr lang="en-US" dirty="0" smtClean="0">
                <a:solidFill>
                  <a:srgbClr val="0070C0"/>
                </a:solidFill>
              </a:rPr>
              <a:t>MX Beans </a:t>
            </a:r>
            <a:r>
              <a:rPr lang="en-US" dirty="0" smtClean="0"/>
              <a:t>– management bean </a:t>
            </a:r>
            <a:r>
              <a:rPr lang="en-US" dirty="0">
                <a:solidFill>
                  <a:srgbClr val="0070C0"/>
                </a:solidFill>
              </a:rPr>
              <a:t>[</a:t>
            </a:r>
            <a:r>
              <a:rPr lang="en-US" dirty="0" err="1">
                <a:solidFill>
                  <a:srgbClr val="0070C0"/>
                </a:solidFill>
              </a:rPr>
              <a:t>GarbageCollectorMXBean</a:t>
            </a:r>
            <a:r>
              <a:rPr lang="en-US" dirty="0">
                <a:solidFill>
                  <a:srgbClr val="0070C0"/>
                </a:solidFill>
              </a:rPr>
              <a:t>] </a:t>
            </a:r>
            <a:r>
              <a:rPr lang="en-US" dirty="0" smtClean="0"/>
              <a:t>to monitor GC, to get name of garbage collections, numbers of collectors, times of collections and info about memories, … Each bean for per memory manager (old, young)</a:t>
            </a:r>
          </a:p>
        </p:txBody>
      </p:sp>
      <p:sp>
        <p:nvSpPr>
          <p:cNvPr id="36" name="Rectangle 35"/>
          <p:cNvSpPr/>
          <p:nvPr/>
        </p:nvSpPr>
        <p:spPr>
          <a:xfrm>
            <a:off x="6967820" y="845770"/>
            <a:ext cx="4904012" cy="954107"/>
          </a:xfrm>
          <a:prstGeom prst="rect">
            <a:avLst/>
          </a:prstGeom>
        </p:spPr>
        <p:txBody>
          <a:bodyPr wrap="square">
            <a:spAutoFit/>
          </a:bodyPr>
          <a:lstStyle/>
          <a:p>
            <a:r>
              <a:rPr lang="en-US" sz="1400" b="1" dirty="0" smtClean="0">
                <a:solidFill>
                  <a:srgbClr val="00B050"/>
                </a:solidFill>
              </a:rPr>
              <a:t>CODE: </a:t>
            </a:r>
            <a:r>
              <a:rPr lang="en-US" sz="1400" dirty="0" smtClean="0">
                <a:solidFill>
                  <a:srgbClr val="00B050"/>
                </a:solidFill>
              </a:rPr>
              <a:t>MainMXBeanDemo.java</a:t>
            </a:r>
            <a:r>
              <a:rPr lang="en-US" sz="1400" dirty="0">
                <a:solidFill>
                  <a:srgbClr val="00B050"/>
                </a:solidFill>
              </a:rPr>
              <a:t>, </a:t>
            </a:r>
            <a:r>
              <a:rPr lang="en-US" sz="1400" dirty="0" err="1">
                <a:solidFill>
                  <a:srgbClr val="00B050"/>
                </a:solidFill>
              </a:rPr>
              <a:t>E_BigObjMemoryAddrs</a:t>
            </a:r>
            <a:endParaRPr lang="en-US" sz="1400" dirty="0">
              <a:solidFill>
                <a:srgbClr val="00B050"/>
              </a:solidFill>
            </a:endParaRPr>
          </a:p>
          <a:p>
            <a:r>
              <a:rPr lang="en-US" sz="1400" dirty="0" smtClean="0">
                <a:solidFill>
                  <a:srgbClr val="00B050"/>
                </a:solidFill>
              </a:rPr>
              <a:t>Run with:  </a:t>
            </a:r>
            <a:r>
              <a:rPr lang="en-US" sz="1400" dirty="0">
                <a:solidFill>
                  <a:srgbClr val="7030A0"/>
                </a:solidFill>
              </a:rPr>
              <a:t>a)  //default GC</a:t>
            </a:r>
          </a:p>
          <a:p>
            <a:r>
              <a:rPr lang="en-US" sz="1400" dirty="0" smtClean="0">
                <a:solidFill>
                  <a:srgbClr val="00B050"/>
                </a:solidFill>
              </a:rPr>
              <a:t>b) </a:t>
            </a:r>
            <a:r>
              <a:rPr lang="it-IT" sz="1400" dirty="0">
                <a:solidFill>
                  <a:srgbClr val="7030A0"/>
                </a:solidFill>
              </a:rPr>
              <a:t>-XX:+UseParallelGC</a:t>
            </a:r>
            <a:endParaRPr lang="en-US" sz="1400" dirty="0" smtClean="0">
              <a:solidFill>
                <a:srgbClr val="00B050"/>
              </a:solidFill>
            </a:endParaRPr>
          </a:p>
          <a:p>
            <a:r>
              <a:rPr lang="en-US" sz="1400" dirty="0" smtClean="0">
                <a:solidFill>
                  <a:srgbClr val="00B050"/>
                </a:solidFill>
              </a:rPr>
              <a:t>c) </a:t>
            </a:r>
            <a:r>
              <a:rPr lang="it-IT" sz="1400" dirty="0">
                <a:solidFill>
                  <a:srgbClr val="7030A0"/>
                </a:solidFill>
              </a:rPr>
              <a:t>-XX:+UseConcMarkSweepGC </a:t>
            </a:r>
            <a:endParaRPr lang="en-US" sz="1400" dirty="0">
              <a:solidFill>
                <a:srgbClr val="00B050"/>
              </a:solidFill>
            </a:endParaRPr>
          </a:p>
        </p:txBody>
      </p:sp>
      <p:sp>
        <p:nvSpPr>
          <p:cNvPr id="37" name="Rectangle 36"/>
          <p:cNvSpPr/>
          <p:nvPr/>
        </p:nvSpPr>
        <p:spPr>
          <a:xfrm>
            <a:off x="317670" y="2141398"/>
            <a:ext cx="5668302" cy="646331"/>
          </a:xfrm>
          <a:prstGeom prst="rect">
            <a:avLst/>
          </a:prstGeom>
        </p:spPr>
        <p:txBody>
          <a:bodyPr wrap="square">
            <a:spAutoFit/>
          </a:bodyPr>
          <a:lstStyle/>
          <a:p>
            <a:pPr marL="285750" indent="-285750">
              <a:buFont typeface="Wingdings" panose="05000000000000000000" pitchFamily="2" charset="2"/>
              <a:buChar char="§"/>
            </a:pPr>
            <a:r>
              <a:rPr lang="en-US" dirty="0" err="1" smtClean="0">
                <a:solidFill>
                  <a:srgbClr val="0070C0"/>
                </a:solidFill>
              </a:rPr>
              <a:t>Jstat</a:t>
            </a:r>
            <a:r>
              <a:rPr lang="en-US" dirty="0" smtClean="0">
                <a:solidFill>
                  <a:srgbClr val="0070C0"/>
                </a:solidFill>
              </a:rPr>
              <a:t> </a:t>
            </a:r>
            <a:r>
              <a:rPr lang="en-US" dirty="0" smtClean="0"/>
              <a:t>– command line tool to monitor memory and GC activities, </a:t>
            </a:r>
            <a:r>
              <a:rPr lang="en-US" dirty="0"/>
              <a:t>also can be used to profile remote </a:t>
            </a:r>
            <a:r>
              <a:rPr lang="en-US" dirty="0" smtClean="0"/>
              <a:t>JVM </a:t>
            </a:r>
            <a:endParaRPr lang="en-US" dirty="0"/>
          </a:p>
        </p:txBody>
      </p:sp>
      <p:sp>
        <p:nvSpPr>
          <p:cNvPr id="38" name="Rectangle 37"/>
          <p:cNvSpPr/>
          <p:nvPr/>
        </p:nvSpPr>
        <p:spPr>
          <a:xfrm>
            <a:off x="317670" y="4645604"/>
            <a:ext cx="4004073" cy="1754326"/>
          </a:xfrm>
          <a:prstGeom prst="rect">
            <a:avLst/>
          </a:prstGeom>
        </p:spPr>
        <p:txBody>
          <a:bodyPr wrap="square">
            <a:spAutoFit/>
          </a:bodyPr>
          <a:lstStyle/>
          <a:p>
            <a:pPr marL="285750" indent="-285750">
              <a:buFont typeface="Wingdings" panose="05000000000000000000" pitchFamily="2" charset="2"/>
              <a:buChar char="§"/>
            </a:pPr>
            <a:r>
              <a:rPr lang="en-US" dirty="0" err="1" smtClean="0">
                <a:solidFill>
                  <a:srgbClr val="0070C0"/>
                </a:solidFill>
                <a:hlinkClick r:id="rId3"/>
              </a:rPr>
              <a:t>Visualvm</a:t>
            </a:r>
            <a:r>
              <a:rPr lang="en-US" dirty="0" smtClean="0">
                <a:solidFill>
                  <a:srgbClr val="0070C0"/>
                </a:solidFill>
              </a:rPr>
              <a:t> - </a:t>
            </a:r>
            <a:r>
              <a:rPr lang="en-US" dirty="0" err="1"/>
              <a:t>VisualVM</a:t>
            </a:r>
            <a:r>
              <a:rPr lang="en-US" dirty="0"/>
              <a:t> monitors and troubleshoots applications running on Java</a:t>
            </a:r>
            <a:r>
              <a:rPr lang="en-US" dirty="0" smtClean="0">
                <a:solidFill>
                  <a:srgbClr val="0070C0"/>
                </a:solidFill>
              </a:rPr>
              <a:t> </a:t>
            </a:r>
          </a:p>
          <a:p>
            <a:r>
              <a:rPr lang="en-US" dirty="0" smtClean="0">
                <a:solidFill>
                  <a:srgbClr val="0070C0"/>
                </a:solidFill>
              </a:rPr>
              <a:t>Install </a:t>
            </a:r>
            <a:r>
              <a:rPr lang="en-US" dirty="0" err="1" smtClean="0">
                <a:solidFill>
                  <a:srgbClr val="0070C0"/>
                </a:solidFill>
              </a:rPr>
              <a:t>Pluin</a:t>
            </a:r>
            <a:r>
              <a:rPr lang="en-US" dirty="0" smtClean="0">
                <a:solidFill>
                  <a:srgbClr val="0070C0"/>
                </a:solidFill>
              </a:rPr>
              <a:t> for </a:t>
            </a:r>
            <a:r>
              <a:rPr lang="en-US" dirty="0" err="1" smtClean="0">
                <a:solidFill>
                  <a:srgbClr val="0070C0"/>
                </a:solidFill>
              </a:rPr>
              <a:t>VisualGC</a:t>
            </a:r>
            <a:endParaRPr lang="en-US" dirty="0">
              <a:solidFill>
                <a:srgbClr val="0070C0"/>
              </a:solidFill>
            </a:endParaRPr>
          </a:p>
          <a:p>
            <a:pPr marL="285750" indent="-285750">
              <a:buFont typeface="Wingdings" panose="05000000000000000000" pitchFamily="2" charset="2"/>
              <a:buChar char="§"/>
            </a:pPr>
            <a:r>
              <a:rPr lang="en-US" dirty="0" err="1" smtClean="0">
                <a:solidFill>
                  <a:srgbClr val="0070C0"/>
                </a:solidFill>
              </a:rPr>
              <a:t>visualgc</a:t>
            </a:r>
            <a:r>
              <a:rPr lang="en-US" dirty="0" smtClean="0">
                <a:solidFill>
                  <a:srgbClr val="0070C0"/>
                </a:solidFill>
              </a:rPr>
              <a:t> </a:t>
            </a:r>
            <a:r>
              <a:rPr lang="en-US" dirty="0" smtClean="0"/>
              <a:t>– get more info in VM what is happening on GC </a:t>
            </a:r>
          </a:p>
        </p:txBody>
      </p:sp>
      <p:sp>
        <p:nvSpPr>
          <p:cNvPr id="39" name="Rectangle 38"/>
          <p:cNvSpPr/>
          <p:nvPr/>
        </p:nvSpPr>
        <p:spPr>
          <a:xfrm>
            <a:off x="497598" y="2787729"/>
            <a:ext cx="3644215" cy="1692771"/>
          </a:xfrm>
          <a:prstGeom prst="rect">
            <a:avLst/>
          </a:prstGeom>
        </p:spPr>
        <p:txBody>
          <a:bodyPr wrap="square">
            <a:spAutoFit/>
          </a:bodyPr>
          <a:lstStyle/>
          <a:p>
            <a:r>
              <a:rPr lang="en-US" sz="1400" dirty="0" smtClean="0">
                <a:solidFill>
                  <a:srgbClr val="002060"/>
                </a:solidFill>
              </a:rPr>
              <a:t>Run with: </a:t>
            </a:r>
            <a:r>
              <a:rPr lang="en-US" sz="1400" dirty="0" err="1" smtClean="0">
                <a:solidFill>
                  <a:srgbClr val="0070C0"/>
                </a:solidFill>
              </a:rPr>
              <a:t>jstat</a:t>
            </a:r>
            <a:r>
              <a:rPr lang="en-US" sz="1400" dirty="0" smtClean="0">
                <a:solidFill>
                  <a:srgbClr val="0070C0"/>
                </a:solidFill>
              </a:rPr>
              <a:t> –option &lt;</a:t>
            </a:r>
            <a:r>
              <a:rPr lang="en-US" sz="1400" dirty="0" err="1" smtClean="0">
                <a:solidFill>
                  <a:srgbClr val="0070C0"/>
                </a:solidFill>
              </a:rPr>
              <a:t>pid</a:t>
            </a:r>
            <a:r>
              <a:rPr lang="en-US" sz="1400" dirty="0" smtClean="0">
                <a:solidFill>
                  <a:srgbClr val="0070C0"/>
                </a:solidFill>
              </a:rPr>
              <a:t>&gt; &lt;</a:t>
            </a:r>
            <a:r>
              <a:rPr lang="en-US" sz="1400" dirty="0" err="1" smtClean="0">
                <a:solidFill>
                  <a:srgbClr val="0070C0"/>
                </a:solidFill>
              </a:rPr>
              <a:t>inteval</a:t>
            </a:r>
            <a:r>
              <a:rPr lang="en-US" sz="1400" dirty="0" smtClean="0">
                <a:solidFill>
                  <a:srgbClr val="0070C0"/>
                </a:solidFill>
              </a:rPr>
              <a:t>&gt; &lt;count&gt; </a:t>
            </a:r>
            <a:endParaRPr lang="en-US" sz="1400" dirty="0" smtClean="0">
              <a:solidFill>
                <a:srgbClr val="002060"/>
              </a:solidFill>
            </a:endParaRPr>
          </a:p>
          <a:p>
            <a:r>
              <a:rPr lang="en-US" sz="1400" dirty="0" smtClean="0">
                <a:solidFill>
                  <a:srgbClr val="002060"/>
                </a:solidFill>
              </a:rPr>
              <a:t>E.g. </a:t>
            </a:r>
            <a:r>
              <a:rPr lang="da-DK" sz="1400" dirty="0" smtClean="0">
                <a:solidFill>
                  <a:srgbClr val="0070C0"/>
                </a:solidFill>
              </a:rPr>
              <a:t>&gt;</a:t>
            </a:r>
            <a:r>
              <a:rPr lang="da-DK" sz="1400" dirty="0">
                <a:solidFill>
                  <a:srgbClr val="0070C0"/>
                </a:solidFill>
              </a:rPr>
              <a:t>jstat -gc 10632 100 </a:t>
            </a:r>
            <a:r>
              <a:rPr lang="da-DK" sz="1400" dirty="0" smtClean="0">
                <a:solidFill>
                  <a:srgbClr val="0070C0"/>
                </a:solidFill>
              </a:rPr>
              <a:t>10</a:t>
            </a:r>
          </a:p>
          <a:p>
            <a:endParaRPr lang="da-DK" sz="1400" dirty="0">
              <a:solidFill>
                <a:srgbClr val="0070C0"/>
              </a:solidFill>
            </a:endParaRPr>
          </a:p>
          <a:p>
            <a:r>
              <a:rPr lang="da-DK" sz="1400" dirty="0" smtClean="0">
                <a:solidFill>
                  <a:srgbClr val="0070C0"/>
                </a:solidFill>
              </a:rPr>
              <a:t>Try with: </a:t>
            </a:r>
            <a:r>
              <a:rPr lang="en-US" dirty="0">
                <a:solidFill>
                  <a:srgbClr val="00B050"/>
                </a:solidFill>
              </a:rPr>
              <a:t>-XX:+</a:t>
            </a:r>
            <a:r>
              <a:rPr lang="en-US" dirty="0" err="1" smtClean="0">
                <a:solidFill>
                  <a:srgbClr val="00B050"/>
                </a:solidFill>
              </a:rPr>
              <a:t>UseParallelGC</a:t>
            </a:r>
            <a:r>
              <a:rPr lang="en-US" dirty="0" smtClean="0">
                <a:solidFill>
                  <a:srgbClr val="00B050"/>
                </a:solidFill>
              </a:rPr>
              <a:t>, and G1</a:t>
            </a:r>
            <a:endParaRPr lang="en-US" sz="1400" dirty="0" smtClean="0">
              <a:solidFill>
                <a:srgbClr val="00B050"/>
              </a:solidFill>
            </a:endParaRPr>
          </a:p>
          <a:p>
            <a:endParaRPr lang="en-US" sz="1400" dirty="0" smtClean="0">
              <a:solidFill>
                <a:srgbClr val="002060"/>
              </a:solidFill>
            </a:endParaRPr>
          </a:p>
          <a:p>
            <a:r>
              <a:rPr lang="en-US" sz="1600" dirty="0" smtClean="0">
                <a:solidFill>
                  <a:srgbClr val="002060"/>
                </a:solidFill>
              </a:rPr>
              <a:t>See </a:t>
            </a:r>
            <a:r>
              <a:rPr lang="en-US" sz="1600" dirty="0" err="1" smtClean="0">
                <a:solidFill>
                  <a:srgbClr val="002060"/>
                </a:solidFill>
              </a:rPr>
              <a:t>jstat</a:t>
            </a:r>
            <a:r>
              <a:rPr lang="en-US" sz="1600" dirty="0" smtClean="0">
                <a:solidFill>
                  <a:srgbClr val="002060"/>
                </a:solidFill>
              </a:rPr>
              <a:t> descriptions </a:t>
            </a:r>
            <a:r>
              <a:rPr lang="en-US" sz="1600" dirty="0" smtClean="0">
                <a:solidFill>
                  <a:srgbClr val="002060"/>
                </a:solidFill>
                <a:hlinkClick r:id="rId4"/>
              </a:rPr>
              <a:t>here</a:t>
            </a:r>
            <a:endParaRPr lang="en-US" sz="1600" dirty="0" smtClean="0">
              <a:solidFill>
                <a:srgbClr val="002060"/>
              </a:solidFill>
            </a:endParaRPr>
          </a:p>
          <a:p>
            <a:endParaRPr lang="en-US" sz="1400" dirty="0">
              <a:solidFill>
                <a:srgbClr val="002060"/>
              </a:solidFill>
            </a:endParaRPr>
          </a:p>
        </p:txBody>
      </p:sp>
      <p:pic>
        <p:nvPicPr>
          <p:cNvPr id="2" name="Picture 1"/>
          <p:cNvPicPr>
            <a:picLocks noChangeAspect="1"/>
          </p:cNvPicPr>
          <p:nvPr/>
        </p:nvPicPr>
        <p:blipFill>
          <a:blip r:embed="rId5"/>
          <a:stretch>
            <a:fillRect/>
          </a:stretch>
        </p:blipFill>
        <p:spPr>
          <a:xfrm>
            <a:off x="6083167" y="1986141"/>
            <a:ext cx="5550215" cy="2199855"/>
          </a:xfrm>
          <a:prstGeom prst="rect">
            <a:avLst/>
          </a:prstGeom>
        </p:spPr>
      </p:pic>
      <p:pic>
        <p:nvPicPr>
          <p:cNvPr id="9" name="Picture 8"/>
          <p:cNvPicPr>
            <a:picLocks noChangeAspect="1"/>
          </p:cNvPicPr>
          <p:nvPr/>
        </p:nvPicPr>
        <p:blipFill>
          <a:blip r:embed="rId6"/>
          <a:stretch>
            <a:fillRect/>
          </a:stretch>
        </p:blipFill>
        <p:spPr>
          <a:xfrm>
            <a:off x="4644514" y="4339157"/>
            <a:ext cx="5673768" cy="2370307"/>
          </a:xfrm>
          <a:prstGeom prst="rect">
            <a:avLst/>
          </a:prstGeom>
        </p:spPr>
      </p:pic>
      <p:sp>
        <p:nvSpPr>
          <p:cNvPr id="40" name="Rectangle 39"/>
          <p:cNvSpPr/>
          <p:nvPr/>
        </p:nvSpPr>
        <p:spPr>
          <a:xfrm>
            <a:off x="443810" y="4255275"/>
            <a:ext cx="2921797" cy="307777"/>
          </a:xfrm>
          <a:prstGeom prst="rect">
            <a:avLst/>
          </a:prstGeom>
        </p:spPr>
        <p:txBody>
          <a:bodyPr wrap="square">
            <a:spAutoFit/>
          </a:bodyPr>
          <a:lstStyle/>
          <a:p>
            <a:r>
              <a:rPr lang="en-US" sz="1400" b="1" dirty="0" smtClean="0">
                <a:solidFill>
                  <a:srgbClr val="00B050"/>
                </a:solidFill>
              </a:rPr>
              <a:t>CODE:  </a:t>
            </a:r>
            <a:r>
              <a:rPr lang="en-US" sz="1400" dirty="0" err="1" smtClean="0">
                <a:solidFill>
                  <a:srgbClr val="00B050"/>
                </a:solidFill>
              </a:rPr>
              <a:t>E_BigObjMemoryAddrs</a:t>
            </a:r>
            <a:endParaRPr lang="en-US" sz="1400" dirty="0">
              <a:solidFill>
                <a:srgbClr val="00B050"/>
              </a:solidFill>
            </a:endParaRPr>
          </a:p>
        </p:txBody>
      </p:sp>
    </p:spTree>
    <p:extLst>
      <p:ext uri="{BB962C8B-B14F-4D97-AF65-F5344CB8AC3E}">
        <p14:creationId xmlns:p14="http://schemas.microsoft.com/office/powerpoint/2010/main" val="1762497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2"/>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7" name="Picture 26"/>
          <p:cNvPicPr>
            <a:picLocks noChangeAspect="1"/>
          </p:cNvPicPr>
          <p:nvPr/>
        </p:nvPicPr>
        <p:blipFill>
          <a:blip r:embed="rId3"/>
          <a:stretch>
            <a:fillRect/>
          </a:stretch>
        </p:blipFill>
        <p:spPr>
          <a:xfrm>
            <a:off x="11289" y="10067"/>
            <a:ext cx="7292069" cy="4976949"/>
          </a:xfrm>
          <a:prstGeom prst="rect">
            <a:avLst/>
          </a:prstGeom>
        </p:spPr>
      </p:pic>
      <p:sp>
        <p:nvSpPr>
          <p:cNvPr id="28" name="TextBox 27"/>
          <p:cNvSpPr txBox="1"/>
          <p:nvPr/>
        </p:nvSpPr>
        <p:spPr>
          <a:xfrm>
            <a:off x="7619999" y="2258328"/>
            <a:ext cx="4323646" cy="830997"/>
          </a:xfrm>
          <a:prstGeom prst="rect">
            <a:avLst/>
          </a:prstGeom>
          <a:noFill/>
        </p:spPr>
        <p:txBody>
          <a:bodyPr wrap="square" rtlCol="0">
            <a:spAutoFit/>
          </a:bodyPr>
          <a:lstStyle/>
          <a:p>
            <a:pPr marL="457200" lvl="0" indent="-228600" eaLnBrk="0" fontAlgn="base" hangingPunct="0">
              <a:spcBef>
                <a:spcPct val="0"/>
              </a:spcBef>
              <a:spcAft>
                <a:spcPct val="0"/>
              </a:spcAft>
              <a:buSzPts val="1400"/>
              <a:defRPr/>
            </a:pPr>
            <a:r>
              <a:rPr lang="en-US" sz="4800" b="1" dirty="0">
                <a:solidFill>
                  <a:schemeClr val="dk1"/>
                </a:solidFill>
                <a:ea typeface="Calibri"/>
                <a:cs typeface="Calibri"/>
                <a:sym typeface="Calibri"/>
              </a:rPr>
              <a:t> </a:t>
            </a:r>
            <a:r>
              <a:rPr lang="en-US" sz="4800" b="1" dirty="0" smtClean="0">
                <a:solidFill>
                  <a:schemeClr val="dk1"/>
                </a:solidFill>
                <a:ea typeface="Calibri"/>
                <a:cs typeface="Calibri"/>
                <a:sym typeface="Calibri"/>
              </a:rPr>
              <a:t>THANK YOU</a:t>
            </a:r>
          </a:p>
        </p:txBody>
      </p:sp>
      <p:sp>
        <p:nvSpPr>
          <p:cNvPr id="17" name="Rectangle 16"/>
          <p:cNvSpPr/>
          <p:nvPr/>
        </p:nvSpPr>
        <p:spPr>
          <a:xfrm>
            <a:off x="256309" y="4987016"/>
            <a:ext cx="10924309" cy="1846659"/>
          </a:xfrm>
          <a:prstGeom prst="rect">
            <a:avLst/>
          </a:prstGeom>
        </p:spPr>
        <p:txBody>
          <a:bodyPr wrap="square">
            <a:spAutoFit/>
          </a:bodyPr>
          <a:lstStyle/>
          <a:p>
            <a:r>
              <a:rPr lang="en-US" b="1" dirty="0" smtClean="0"/>
              <a:t>References </a:t>
            </a:r>
          </a:p>
          <a:p>
            <a:r>
              <a:rPr lang="en-US" sz="1200" dirty="0">
                <a:hlinkClick r:id="rId4"/>
              </a:rPr>
              <a:t>https://</a:t>
            </a:r>
            <a:r>
              <a:rPr lang="en-US" sz="1200" dirty="0" smtClean="0">
                <a:hlinkClick r:id="rId4"/>
              </a:rPr>
              <a:t>docs.oracle.com/javase/8/docs/technotes/guides/vm/gctuning/g1_gc_tuning.html</a:t>
            </a:r>
            <a:endParaRPr lang="en-US" sz="1200" dirty="0" smtClean="0"/>
          </a:p>
          <a:p>
            <a:r>
              <a:rPr lang="en-US" sz="1200" dirty="0">
                <a:hlinkClick r:id="rId5"/>
              </a:rPr>
              <a:t>https://</a:t>
            </a:r>
            <a:r>
              <a:rPr lang="en-US" sz="1200" dirty="0" smtClean="0">
                <a:hlinkClick r:id="rId5"/>
              </a:rPr>
              <a:t>www.baeldung.com/jvm-experimental-garbage-collectors</a:t>
            </a:r>
            <a:r>
              <a:rPr lang="en-US" sz="1200" dirty="0" smtClean="0"/>
              <a:t> </a:t>
            </a:r>
          </a:p>
          <a:p>
            <a:r>
              <a:rPr lang="en-US" sz="1200" dirty="0">
                <a:hlinkClick r:id="rId6"/>
              </a:rPr>
              <a:t>https://</a:t>
            </a:r>
            <a:r>
              <a:rPr lang="en-US" sz="1200" dirty="0" smtClean="0">
                <a:hlinkClick r:id="rId6"/>
              </a:rPr>
              <a:t>www.journaldev.com/2856/java-jvm-memory-model-memory-management-in-java</a:t>
            </a:r>
            <a:endParaRPr lang="en-US" sz="1200" dirty="0" smtClean="0"/>
          </a:p>
          <a:p>
            <a:r>
              <a:rPr lang="en-US" sz="1200" dirty="0">
                <a:hlinkClick r:id="rId7"/>
              </a:rPr>
              <a:t>https://</a:t>
            </a:r>
            <a:r>
              <a:rPr lang="en-US" sz="1200" dirty="0" smtClean="0">
                <a:hlinkClick r:id="rId7"/>
              </a:rPr>
              <a:t>docs.oracle.com/javase/7/docs/technotes/guides/vm/G1.html</a:t>
            </a:r>
            <a:endParaRPr lang="en-US" sz="1200" dirty="0" smtClean="0"/>
          </a:p>
          <a:p>
            <a:r>
              <a:rPr lang="en-US" sz="1200" dirty="0">
                <a:hlinkClick r:id="rId8"/>
              </a:rPr>
              <a:t>http://</a:t>
            </a:r>
            <a:r>
              <a:rPr lang="en-US" sz="1200" dirty="0" smtClean="0">
                <a:hlinkClick r:id="rId8"/>
              </a:rPr>
              <a:t>tutorials.jenkov.com/java-concurrency/java-memory-model.html</a:t>
            </a:r>
            <a:r>
              <a:rPr lang="en-US" sz="1200" dirty="0" smtClean="0"/>
              <a:t>   </a:t>
            </a:r>
          </a:p>
          <a:p>
            <a:r>
              <a:rPr lang="en-US" sz="1200" dirty="0">
                <a:hlinkClick r:id="rId9"/>
              </a:rPr>
              <a:t>https://</a:t>
            </a:r>
            <a:r>
              <a:rPr lang="en-US" sz="1200" dirty="0" smtClean="0">
                <a:hlinkClick r:id="rId9"/>
              </a:rPr>
              <a:t>www.youtube.com/watch?v=WU_mqNBEacw</a:t>
            </a:r>
            <a:r>
              <a:rPr lang="en-US" sz="1200" dirty="0" smtClean="0"/>
              <a:t> </a:t>
            </a:r>
          </a:p>
          <a:p>
            <a:r>
              <a:rPr lang="en-US" sz="1200" dirty="0">
                <a:hlinkClick r:id="rId10"/>
              </a:rPr>
              <a:t>https://shipilev.net</a:t>
            </a:r>
            <a:r>
              <a:rPr lang="en-US" sz="1200" dirty="0" smtClean="0">
                <a:hlinkClick r:id="rId10"/>
              </a:rPr>
              <a:t>/</a:t>
            </a:r>
            <a:r>
              <a:rPr lang="en-US" sz="1200" dirty="0" smtClean="0"/>
              <a:t> </a:t>
            </a:r>
          </a:p>
          <a:p>
            <a:r>
              <a:rPr lang="en-US" sz="1200" dirty="0">
                <a:hlinkClick r:id="rId11"/>
              </a:rPr>
              <a:t>https://</a:t>
            </a:r>
            <a:r>
              <a:rPr lang="en-US" sz="1200" dirty="0" smtClean="0">
                <a:hlinkClick r:id="rId11"/>
              </a:rPr>
              <a:t>www.youtube.com/watch?v=Gee7QfoY8ys</a:t>
            </a:r>
            <a:r>
              <a:rPr lang="en-US" sz="1200" dirty="0"/>
              <a:t>   </a:t>
            </a:r>
            <a:r>
              <a:rPr lang="en-US" sz="1200" dirty="0">
                <a:hlinkClick r:id="rId9"/>
              </a:rPr>
              <a:t>https://</a:t>
            </a:r>
            <a:r>
              <a:rPr lang="en-US" sz="1200" smtClean="0">
                <a:hlinkClick r:id="rId9"/>
              </a:rPr>
              <a:t>www.youtube.com/watch?v=WU_mqNBEacw</a:t>
            </a:r>
            <a:r>
              <a:rPr lang="en-US" sz="1200" smtClean="0"/>
              <a:t>   </a:t>
            </a:r>
            <a:endParaRPr lang="en-US" dirty="0"/>
          </a:p>
        </p:txBody>
      </p:sp>
    </p:spTree>
    <p:extLst>
      <p:ext uri="{BB962C8B-B14F-4D97-AF65-F5344CB8AC3E}">
        <p14:creationId xmlns:p14="http://schemas.microsoft.com/office/powerpoint/2010/main" val="34027808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2"/>
          <p:cNvSpPr>
            <a:spLocks noChangeArrowheads="1"/>
          </p:cNvSpPr>
          <p:nvPr/>
        </p:nvSpPr>
        <p:spPr bwMode="auto">
          <a:xfrm>
            <a:off x="0" y="-276999"/>
            <a:ext cx="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1"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25"/>
          <p:cNvSpPr/>
          <p:nvPr/>
        </p:nvSpPr>
        <p:spPr>
          <a:xfrm>
            <a:off x="609650" y="284583"/>
            <a:ext cx="1770036" cy="646331"/>
          </a:xfrm>
          <a:prstGeom prst="rect">
            <a:avLst/>
          </a:prstGeom>
        </p:spPr>
        <p:txBody>
          <a:bodyPr wrap="none">
            <a:spAutoFit/>
          </a:bodyPr>
          <a:lstStyle/>
          <a:p>
            <a:r>
              <a:rPr lang="en-US" sz="3600" b="1" i="1" dirty="0" smtClean="0">
                <a:solidFill>
                  <a:srgbClr val="00B050"/>
                </a:solidFill>
              </a:rPr>
              <a:t>Agenda </a:t>
            </a:r>
            <a:endParaRPr lang="en-US" sz="3600" b="1" i="1" dirty="0">
              <a:solidFill>
                <a:srgbClr val="00B050"/>
              </a:solidFill>
            </a:endParaRPr>
          </a:p>
        </p:txBody>
      </p:sp>
      <p:sp>
        <p:nvSpPr>
          <p:cNvPr id="31" name="TextBox 30"/>
          <p:cNvSpPr txBox="1"/>
          <p:nvPr/>
        </p:nvSpPr>
        <p:spPr>
          <a:xfrm>
            <a:off x="494147" y="1534281"/>
            <a:ext cx="10224163" cy="2677656"/>
          </a:xfrm>
          <a:prstGeom prst="rect">
            <a:avLst/>
          </a:prstGeom>
          <a:noFill/>
        </p:spPr>
        <p:txBody>
          <a:bodyPr wrap="square" rtlCol="0">
            <a:spAutoFit/>
          </a:bodyPr>
          <a:lstStyle/>
          <a:p>
            <a:pPr marL="285750" indent="-285750">
              <a:buFont typeface="Wingdings" panose="05000000000000000000" pitchFamily="2" charset="2"/>
              <a:buChar char="q"/>
            </a:pPr>
            <a:r>
              <a:rPr lang="en-US" sz="2400" dirty="0" smtClean="0">
                <a:solidFill>
                  <a:schemeClr val="accent6">
                    <a:lumMod val="50000"/>
                  </a:schemeClr>
                </a:solidFill>
              </a:rPr>
              <a:t> Java </a:t>
            </a:r>
            <a:r>
              <a:rPr lang="en-US" sz="2400" dirty="0">
                <a:solidFill>
                  <a:schemeClr val="accent6">
                    <a:lumMod val="50000"/>
                  </a:schemeClr>
                </a:solidFill>
              </a:rPr>
              <a:t>Garbage Collector  </a:t>
            </a:r>
          </a:p>
          <a:p>
            <a:pPr marL="285750" indent="-285750">
              <a:buFont typeface="Wingdings" panose="05000000000000000000" pitchFamily="2" charset="2"/>
              <a:buChar char="q"/>
            </a:pPr>
            <a:r>
              <a:rPr lang="en-US" sz="2400" dirty="0" smtClean="0">
                <a:solidFill>
                  <a:schemeClr val="accent6">
                    <a:lumMod val="50000"/>
                  </a:schemeClr>
                </a:solidFill>
              </a:rPr>
              <a:t> Where Storage Lives   </a:t>
            </a:r>
            <a:endParaRPr lang="en-US" sz="2400" dirty="0">
              <a:solidFill>
                <a:schemeClr val="accent6">
                  <a:lumMod val="50000"/>
                </a:schemeClr>
              </a:solidFill>
            </a:endParaRPr>
          </a:p>
          <a:p>
            <a:pPr marL="285750" indent="-285750">
              <a:buFont typeface="Wingdings" panose="05000000000000000000" pitchFamily="2" charset="2"/>
              <a:buChar char="q"/>
            </a:pPr>
            <a:r>
              <a:rPr lang="en-US" sz="2400" dirty="0" smtClean="0">
                <a:solidFill>
                  <a:schemeClr val="accent6">
                    <a:lumMod val="50000"/>
                  </a:schemeClr>
                </a:solidFill>
              </a:rPr>
              <a:t> Types </a:t>
            </a:r>
            <a:r>
              <a:rPr lang="en-US" sz="2400" dirty="0">
                <a:solidFill>
                  <a:schemeClr val="accent6">
                    <a:lumMod val="50000"/>
                  </a:schemeClr>
                </a:solidFill>
              </a:rPr>
              <a:t>of Garbage </a:t>
            </a:r>
            <a:r>
              <a:rPr lang="en-US" sz="2400" dirty="0" smtClean="0">
                <a:solidFill>
                  <a:schemeClr val="accent6">
                    <a:lumMod val="50000"/>
                  </a:schemeClr>
                </a:solidFill>
              </a:rPr>
              <a:t>Collections</a:t>
            </a:r>
          </a:p>
          <a:p>
            <a:pPr marL="285750" indent="-285750">
              <a:buFont typeface="Wingdings" panose="05000000000000000000" pitchFamily="2" charset="2"/>
              <a:buChar char="q"/>
            </a:pPr>
            <a:r>
              <a:rPr lang="en-US" sz="2400" dirty="0">
                <a:solidFill>
                  <a:schemeClr val="accent6">
                    <a:lumMod val="50000"/>
                  </a:schemeClr>
                </a:solidFill>
              </a:rPr>
              <a:t> </a:t>
            </a:r>
            <a:r>
              <a:rPr lang="en-US" sz="2400" dirty="0" smtClean="0">
                <a:solidFill>
                  <a:schemeClr val="accent6">
                    <a:lumMod val="50000"/>
                  </a:schemeClr>
                </a:solidFill>
              </a:rPr>
              <a:t>Java Memory Model</a:t>
            </a:r>
            <a:endParaRPr lang="en-US" sz="2400" dirty="0">
              <a:solidFill>
                <a:schemeClr val="accent6">
                  <a:lumMod val="50000"/>
                </a:schemeClr>
              </a:solidFill>
            </a:endParaRPr>
          </a:p>
          <a:p>
            <a:pPr marL="285750" indent="-285750">
              <a:buFont typeface="Wingdings" panose="05000000000000000000" pitchFamily="2" charset="2"/>
              <a:buChar char="q"/>
            </a:pPr>
            <a:r>
              <a:rPr lang="en-US" sz="2400" dirty="0">
                <a:solidFill>
                  <a:schemeClr val="accent6">
                    <a:lumMod val="50000"/>
                  </a:schemeClr>
                </a:solidFill>
              </a:rPr>
              <a:t> How Garbage Collection Works </a:t>
            </a:r>
            <a:r>
              <a:rPr lang="en-US" sz="2400" dirty="0" smtClean="0">
                <a:solidFill>
                  <a:schemeClr val="accent6">
                    <a:lumMod val="50000"/>
                  </a:schemeClr>
                </a:solidFill>
              </a:rPr>
              <a:t>– Minor, Major and Full GC</a:t>
            </a:r>
            <a:endParaRPr lang="en-US" sz="2400" dirty="0">
              <a:solidFill>
                <a:schemeClr val="accent6">
                  <a:lumMod val="50000"/>
                </a:schemeClr>
              </a:solidFill>
            </a:endParaRPr>
          </a:p>
          <a:p>
            <a:pPr marL="285750" indent="-285750">
              <a:buFont typeface="Wingdings" panose="05000000000000000000" pitchFamily="2" charset="2"/>
              <a:buChar char="q"/>
            </a:pPr>
            <a:r>
              <a:rPr lang="en-US" sz="2400" dirty="0" smtClean="0">
                <a:solidFill>
                  <a:schemeClr val="accent6">
                    <a:lumMod val="50000"/>
                  </a:schemeClr>
                </a:solidFill>
              </a:rPr>
              <a:t> Garbage </a:t>
            </a:r>
            <a:r>
              <a:rPr lang="en-US" sz="2400" dirty="0">
                <a:solidFill>
                  <a:schemeClr val="accent6">
                    <a:lumMod val="50000"/>
                  </a:schemeClr>
                </a:solidFill>
              </a:rPr>
              <a:t>Collectors Implementations</a:t>
            </a:r>
          </a:p>
          <a:p>
            <a:pPr marL="285750" indent="-285750">
              <a:buFont typeface="Wingdings" panose="05000000000000000000" pitchFamily="2" charset="2"/>
              <a:buChar char="q"/>
            </a:pPr>
            <a:r>
              <a:rPr lang="en-US" sz="2400" dirty="0">
                <a:solidFill>
                  <a:schemeClr val="accent6">
                    <a:lumMod val="50000"/>
                  </a:schemeClr>
                </a:solidFill>
              </a:rPr>
              <a:t> Garbage </a:t>
            </a:r>
            <a:r>
              <a:rPr lang="en-US" sz="2400" dirty="0" smtClean="0">
                <a:solidFill>
                  <a:schemeClr val="accent6">
                    <a:lumMod val="50000"/>
                  </a:schemeClr>
                </a:solidFill>
              </a:rPr>
              <a:t>Collection Tools -  </a:t>
            </a:r>
            <a:r>
              <a:rPr lang="en-US" sz="2400" dirty="0" err="1" smtClean="0">
                <a:solidFill>
                  <a:schemeClr val="accent6">
                    <a:lumMod val="50000"/>
                  </a:schemeClr>
                </a:solidFill>
              </a:rPr>
              <a:t>MXBeans</a:t>
            </a:r>
            <a:r>
              <a:rPr lang="en-US" sz="2400" dirty="0" smtClean="0">
                <a:solidFill>
                  <a:schemeClr val="accent6">
                    <a:lumMod val="50000"/>
                  </a:schemeClr>
                </a:solidFill>
              </a:rPr>
              <a:t>, </a:t>
            </a:r>
            <a:r>
              <a:rPr lang="en-US" sz="2400" dirty="0" err="1" smtClean="0">
                <a:solidFill>
                  <a:schemeClr val="accent6">
                    <a:lumMod val="50000"/>
                  </a:schemeClr>
                </a:solidFill>
              </a:rPr>
              <a:t>jstat</a:t>
            </a:r>
            <a:r>
              <a:rPr lang="en-US" sz="2400" dirty="0" smtClean="0">
                <a:solidFill>
                  <a:schemeClr val="accent6">
                    <a:lumMod val="50000"/>
                  </a:schemeClr>
                </a:solidFill>
              </a:rPr>
              <a:t>, </a:t>
            </a:r>
            <a:r>
              <a:rPr lang="en-US" sz="2400" dirty="0" err="1" smtClean="0">
                <a:solidFill>
                  <a:schemeClr val="accent6">
                    <a:lumMod val="50000"/>
                  </a:schemeClr>
                </a:solidFill>
              </a:rPr>
              <a:t>visualvm</a:t>
            </a:r>
            <a:r>
              <a:rPr lang="en-US" sz="2400" dirty="0" smtClean="0">
                <a:solidFill>
                  <a:schemeClr val="accent6">
                    <a:lumMod val="50000"/>
                  </a:schemeClr>
                </a:solidFill>
              </a:rPr>
              <a:t>, </a:t>
            </a:r>
            <a:r>
              <a:rPr lang="en-US" sz="2400" dirty="0" err="1" smtClean="0">
                <a:solidFill>
                  <a:schemeClr val="accent6">
                    <a:lumMod val="50000"/>
                  </a:schemeClr>
                </a:solidFill>
              </a:rPr>
              <a:t>visualgc</a:t>
            </a:r>
            <a:r>
              <a:rPr lang="en-US" sz="2400" dirty="0" smtClean="0">
                <a:solidFill>
                  <a:schemeClr val="accent6">
                    <a:lumMod val="50000"/>
                  </a:schemeClr>
                </a:solidFill>
              </a:rPr>
              <a:t>  </a:t>
            </a:r>
          </a:p>
        </p:txBody>
      </p:sp>
    </p:spTree>
    <p:extLst>
      <p:ext uri="{BB962C8B-B14F-4D97-AF65-F5344CB8AC3E}">
        <p14:creationId xmlns:p14="http://schemas.microsoft.com/office/powerpoint/2010/main" val="5291653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501494" y="156752"/>
            <a:ext cx="7190223" cy="646331"/>
          </a:xfrm>
          <a:prstGeom prst="rect">
            <a:avLst/>
          </a:prstGeom>
        </p:spPr>
        <p:txBody>
          <a:bodyPr wrap="square">
            <a:spAutoFit/>
          </a:bodyPr>
          <a:lstStyle/>
          <a:p>
            <a:r>
              <a:rPr lang="en-US" sz="3600" dirty="0" smtClean="0">
                <a:solidFill>
                  <a:schemeClr val="accent6">
                    <a:lumMod val="50000"/>
                  </a:schemeClr>
                </a:solidFill>
              </a:rPr>
              <a:t>Where </a:t>
            </a:r>
            <a:r>
              <a:rPr lang="en-US" sz="3600" dirty="0">
                <a:solidFill>
                  <a:schemeClr val="accent6">
                    <a:lumMod val="50000"/>
                  </a:schemeClr>
                </a:solidFill>
              </a:rPr>
              <a:t>Storage Lives </a:t>
            </a:r>
          </a:p>
        </p:txBody>
      </p:sp>
      <p:pic>
        <p:nvPicPr>
          <p:cNvPr id="24" name="Picture 23"/>
          <p:cNvPicPr>
            <a:picLocks noChangeAspect="1"/>
          </p:cNvPicPr>
          <p:nvPr/>
        </p:nvPicPr>
        <p:blipFill>
          <a:blip r:embed="rId3"/>
          <a:stretch>
            <a:fillRect/>
          </a:stretch>
        </p:blipFill>
        <p:spPr>
          <a:xfrm>
            <a:off x="198677" y="803083"/>
            <a:ext cx="6670478" cy="3108426"/>
          </a:xfrm>
          <a:prstGeom prst="rect">
            <a:avLst/>
          </a:prstGeom>
        </p:spPr>
      </p:pic>
      <p:sp>
        <p:nvSpPr>
          <p:cNvPr id="8" name="TextBox 7"/>
          <p:cNvSpPr txBox="1"/>
          <p:nvPr/>
        </p:nvSpPr>
        <p:spPr>
          <a:xfrm>
            <a:off x="3948545" y="4466674"/>
            <a:ext cx="7630111" cy="1077218"/>
          </a:xfrm>
          <a:prstGeom prst="rect">
            <a:avLst/>
          </a:prstGeom>
          <a:noFill/>
        </p:spPr>
        <p:txBody>
          <a:bodyPr wrap="square" rtlCol="0">
            <a:spAutoFit/>
          </a:bodyPr>
          <a:lstStyle/>
          <a:p>
            <a:pPr marL="285750" indent="-285750">
              <a:buFontTx/>
              <a:buChar char="-"/>
            </a:pPr>
            <a:r>
              <a:rPr lang="en-US" sz="1600" dirty="0" smtClean="0"/>
              <a:t>Instance variables and objects live on HEAP </a:t>
            </a:r>
          </a:p>
          <a:p>
            <a:pPr marL="285750" indent="-285750">
              <a:buFontTx/>
              <a:buChar char="-"/>
            </a:pPr>
            <a:r>
              <a:rPr lang="en-US" sz="1600" dirty="0" smtClean="0"/>
              <a:t>Methods and Local (automatic/stack/method) vars. live on STACK, but its referencing object or created object live on STACK  </a:t>
            </a:r>
            <a:endParaRPr lang="en-US" sz="1600" dirty="0"/>
          </a:p>
          <a:p>
            <a:r>
              <a:rPr lang="en-US" sz="1600" b="1" dirty="0" smtClean="0"/>
              <a:t>Note</a:t>
            </a:r>
            <a:r>
              <a:rPr lang="en-US" sz="1600" dirty="0" smtClean="0"/>
              <a:t>: local variables created on stack whereas Instance variables created on HEAP</a:t>
            </a:r>
            <a:endParaRPr lang="en-US" sz="1600" dirty="0"/>
          </a:p>
        </p:txBody>
      </p:sp>
      <p:pic>
        <p:nvPicPr>
          <p:cNvPr id="9" name="Picture 8"/>
          <p:cNvPicPr>
            <a:picLocks noChangeAspect="1"/>
          </p:cNvPicPr>
          <p:nvPr/>
        </p:nvPicPr>
        <p:blipFill>
          <a:blip r:embed="rId4"/>
          <a:stretch>
            <a:fillRect/>
          </a:stretch>
        </p:blipFill>
        <p:spPr>
          <a:xfrm>
            <a:off x="7003115" y="2239118"/>
            <a:ext cx="5037964" cy="2450799"/>
          </a:xfrm>
          <a:prstGeom prst="rect">
            <a:avLst/>
          </a:prstGeom>
        </p:spPr>
      </p:pic>
      <p:sp>
        <p:nvSpPr>
          <p:cNvPr id="11" name="Rectangle 10"/>
          <p:cNvSpPr/>
          <p:nvPr/>
        </p:nvSpPr>
        <p:spPr>
          <a:xfrm>
            <a:off x="8611765" y="1900953"/>
            <a:ext cx="2814491" cy="307777"/>
          </a:xfrm>
          <a:prstGeom prst="rect">
            <a:avLst/>
          </a:prstGeom>
        </p:spPr>
        <p:txBody>
          <a:bodyPr wrap="square">
            <a:spAutoFit/>
          </a:bodyPr>
          <a:lstStyle/>
          <a:p>
            <a:r>
              <a:rPr lang="en-US" sz="1400" b="1" dirty="0" smtClean="0">
                <a:solidFill>
                  <a:srgbClr val="00B050"/>
                </a:solidFill>
              </a:rPr>
              <a:t>CODE: </a:t>
            </a:r>
            <a:r>
              <a:rPr lang="en-US" sz="1400" dirty="0" smtClean="0">
                <a:solidFill>
                  <a:srgbClr val="00B050"/>
                </a:solidFill>
              </a:rPr>
              <a:t>WhereStorageLives.java</a:t>
            </a:r>
            <a:endParaRPr lang="en-US" sz="1400" dirty="0">
              <a:solidFill>
                <a:srgbClr val="00B050"/>
              </a:solidFill>
            </a:endParaRPr>
          </a:p>
        </p:txBody>
      </p:sp>
      <p:pic>
        <p:nvPicPr>
          <p:cNvPr id="2" name="Picture 1"/>
          <p:cNvPicPr>
            <a:picLocks noChangeAspect="1"/>
          </p:cNvPicPr>
          <p:nvPr/>
        </p:nvPicPr>
        <p:blipFill>
          <a:blip r:embed="rId5"/>
          <a:stretch>
            <a:fillRect/>
          </a:stretch>
        </p:blipFill>
        <p:spPr>
          <a:xfrm>
            <a:off x="332175" y="3994353"/>
            <a:ext cx="3274290" cy="2693452"/>
          </a:xfrm>
          <a:prstGeom prst="rect">
            <a:avLst/>
          </a:prstGeom>
        </p:spPr>
      </p:pic>
      <p:sp>
        <p:nvSpPr>
          <p:cNvPr id="5" name="Rectangle 4"/>
          <p:cNvSpPr/>
          <p:nvPr/>
        </p:nvSpPr>
        <p:spPr>
          <a:xfrm>
            <a:off x="7112528" y="169815"/>
            <a:ext cx="4819137" cy="1938992"/>
          </a:xfrm>
          <a:prstGeom prst="rect">
            <a:avLst/>
          </a:prstGeom>
        </p:spPr>
        <p:txBody>
          <a:bodyPr wrap="square">
            <a:spAutoFit/>
          </a:bodyPr>
          <a:lstStyle/>
          <a:p>
            <a:r>
              <a:rPr lang="en-US" sz="1200" dirty="0" smtClean="0">
                <a:solidFill>
                  <a:srgbClr val="7030A0"/>
                </a:solidFill>
              </a:rPr>
              <a:t>Hardware memory architecture:  </a:t>
            </a:r>
          </a:p>
          <a:p>
            <a:pPr marL="285750" indent="-285750">
              <a:buFont typeface="Wingdings" panose="05000000000000000000" pitchFamily="2" charset="2"/>
              <a:buChar char="Ø"/>
            </a:pPr>
            <a:r>
              <a:rPr lang="en-US" sz="1200" dirty="0" smtClean="0">
                <a:solidFill>
                  <a:srgbClr val="7030A0"/>
                </a:solidFill>
              </a:rPr>
              <a:t>Registers </a:t>
            </a:r>
            <a:r>
              <a:rPr lang="en-US" sz="1200" dirty="0">
                <a:solidFill>
                  <a:srgbClr val="7030A0"/>
                </a:solidFill>
              </a:rPr>
              <a:t>– fastest storage </a:t>
            </a:r>
          </a:p>
          <a:p>
            <a:pPr marL="285750" indent="-285750">
              <a:buFont typeface="Wingdings" panose="05000000000000000000" pitchFamily="2" charset="2"/>
              <a:buChar char="Ø"/>
            </a:pPr>
            <a:r>
              <a:rPr lang="en-US" sz="1200" dirty="0">
                <a:solidFill>
                  <a:srgbClr val="7030A0"/>
                </a:solidFill>
              </a:rPr>
              <a:t>The Stack – in RAM</a:t>
            </a:r>
          </a:p>
          <a:p>
            <a:pPr marL="285750" indent="-285750">
              <a:buFont typeface="Wingdings" panose="05000000000000000000" pitchFamily="2" charset="2"/>
              <a:buChar char="Ø"/>
            </a:pPr>
            <a:r>
              <a:rPr lang="en-US" sz="1200" dirty="0">
                <a:solidFill>
                  <a:srgbClr val="7030A0"/>
                </a:solidFill>
              </a:rPr>
              <a:t>Static Storage  - (fixed) in RAM</a:t>
            </a:r>
          </a:p>
          <a:p>
            <a:pPr marL="285750" indent="-285750">
              <a:buFont typeface="Wingdings" panose="05000000000000000000" pitchFamily="2" charset="2"/>
              <a:buChar char="Ø"/>
            </a:pPr>
            <a:r>
              <a:rPr lang="en-US" sz="1200" dirty="0">
                <a:solidFill>
                  <a:srgbClr val="7030A0"/>
                </a:solidFill>
              </a:rPr>
              <a:t>Constant Storage  - ROM</a:t>
            </a:r>
          </a:p>
          <a:p>
            <a:pPr marL="285750" indent="-285750">
              <a:buFont typeface="Wingdings" panose="05000000000000000000" pitchFamily="2" charset="2"/>
              <a:buChar char="Ø"/>
            </a:pPr>
            <a:r>
              <a:rPr lang="en-US" sz="1200" dirty="0">
                <a:solidFill>
                  <a:srgbClr val="7030A0"/>
                </a:solidFill>
              </a:rPr>
              <a:t>Non-RAM Storage (persistence</a:t>
            </a:r>
            <a:r>
              <a:rPr lang="en-US" sz="1200" dirty="0" smtClean="0">
                <a:solidFill>
                  <a:srgbClr val="7030A0"/>
                </a:solidFill>
              </a:rPr>
              <a:t>)</a:t>
            </a:r>
          </a:p>
          <a:p>
            <a:r>
              <a:rPr lang="en-US" sz="1200" dirty="0"/>
              <a:t>The </a:t>
            </a:r>
            <a:r>
              <a:rPr lang="en-US" sz="1200" b="1" dirty="0"/>
              <a:t>hardware memory architecture does not distinguish between thread stacks and heap. </a:t>
            </a:r>
            <a:r>
              <a:rPr lang="en-US" sz="1200" dirty="0"/>
              <a:t>On the hardware, both the thread stack and the heap are located in main memory. </a:t>
            </a:r>
          </a:p>
          <a:p>
            <a:r>
              <a:rPr lang="en-US" sz="1200" dirty="0" smtClean="0">
                <a:solidFill>
                  <a:srgbClr val="7030A0"/>
                </a:solidFill>
              </a:rPr>
              <a:t>  </a:t>
            </a:r>
            <a:endParaRPr lang="en-US" sz="1200" dirty="0">
              <a:solidFill>
                <a:srgbClr val="7030A0"/>
              </a:solidFill>
            </a:endParaRPr>
          </a:p>
        </p:txBody>
      </p:sp>
      <p:sp>
        <p:nvSpPr>
          <p:cNvPr id="7" name="Rectangle 6"/>
          <p:cNvSpPr/>
          <p:nvPr/>
        </p:nvSpPr>
        <p:spPr>
          <a:xfrm>
            <a:off x="3696463" y="5856808"/>
            <a:ext cx="8578663" cy="830997"/>
          </a:xfrm>
          <a:prstGeom prst="rect">
            <a:avLst/>
          </a:prstGeom>
        </p:spPr>
        <p:txBody>
          <a:bodyPr wrap="square">
            <a:spAutoFit/>
          </a:bodyPr>
          <a:lstStyle/>
          <a:p>
            <a:r>
              <a:rPr lang="en-US" sz="1200" dirty="0">
                <a:solidFill>
                  <a:srgbClr val="000000"/>
                </a:solidFill>
                <a:latin typeface="arial" panose="020B0604020202020204" pitchFamily="34" charset="0"/>
              </a:rPr>
              <a:t>When objects and variables can be stored in various different memory areas in the computer, </a:t>
            </a:r>
            <a:endParaRPr lang="en-US" sz="1200" dirty="0" smtClean="0">
              <a:solidFill>
                <a:srgbClr val="000000"/>
              </a:solidFill>
              <a:latin typeface="arial" panose="020B0604020202020204" pitchFamily="34" charset="0"/>
            </a:endParaRPr>
          </a:p>
          <a:p>
            <a:r>
              <a:rPr lang="en-US" sz="1200" dirty="0" smtClean="0">
                <a:solidFill>
                  <a:srgbClr val="000000"/>
                </a:solidFill>
                <a:latin typeface="arial" panose="020B0604020202020204" pitchFamily="34" charset="0"/>
              </a:rPr>
              <a:t>certain </a:t>
            </a:r>
            <a:r>
              <a:rPr lang="en-US" sz="1200" dirty="0">
                <a:solidFill>
                  <a:srgbClr val="000000"/>
                </a:solidFill>
                <a:latin typeface="arial" panose="020B0604020202020204" pitchFamily="34" charset="0"/>
              </a:rPr>
              <a:t>problems may occur. The two main problems are:</a:t>
            </a:r>
          </a:p>
          <a:p>
            <a:pPr>
              <a:buFont typeface="Arial" panose="020B0604020202020204" pitchFamily="34" charset="0"/>
              <a:buChar char="•"/>
            </a:pPr>
            <a:r>
              <a:rPr lang="en-US" sz="1200" dirty="0" smtClean="0">
                <a:solidFill>
                  <a:srgbClr val="000000"/>
                </a:solidFill>
                <a:latin typeface="arial" panose="020B0604020202020204" pitchFamily="34" charset="0"/>
              </a:rPr>
              <a:t> Visibility </a:t>
            </a:r>
            <a:r>
              <a:rPr lang="en-US" sz="1200" dirty="0">
                <a:solidFill>
                  <a:srgbClr val="000000"/>
                </a:solidFill>
                <a:latin typeface="arial" panose="020B0604020202020204" pitchFamily="34" charset="0"/>
              </a:rPr>
              <a:t>of thread updates (writes) to shared variables.</a:t>
            </a:r>
          </a:p>
          <a:p>
            <a:pPr>
              <a:buFont typeface="Arial" panose="020B0604020202020204" pitchFamily="34" charset="0"/>
              <a:buChar char="•"/>
            </a:pPr>
            <a:r>
              <a:rPr lang="en-US" sz="1200" dirty="0" smtClean="0">
                <a:solidFill>
                  <a:srgbClr val="000000"/>
                </a:solidFill>
                <a:latin typeface="arial" panose="020B0604020202020204" pitchFamily="34" charset="0"/>
              </a:rPr>
              <a:t> Race </a:t>
            </a:r>
            <a:r>
              <a:rPr lang="en-US" sz="1200" dirty="0">
                <a:solidFill>
                  <a:srgbClr val="000000"/>
                </a:solidFill>
                <a:latin typeface="arial" panose="020B0604020202020204" pitchFamily="34" charset="0"/>
              </a:rPr>
              <a:t>conditions when reading, checking and writing shared variables</a:t>
            </a:r>
            <a:r>
              <a:rPr lang="en-US" sz="1200" dirty="0" smtClean="0">
                <a:solidFill>
                  <a:srgbClr val="000000"/>
                </a:solidFill>
                <a:latin typeface="arial" panose="020B0604020202020204" pitchFamily="34" charset="0"/>
              </a:rPr>
              <a:t>.  See </a:t>
            </a:r>
            <a:r>
              <a:rPr lang="en-US" sz="1200" dirty="0" smtClean="0">
                <a:solidFill>
                  <a:srgbClr val="000000"/>
                </a:solidFill>
                <a:latin typeface="arial" panose="020B0604020202020204" pitchFamily="34" charset="0"/>
                <a:hlinkClick r:id="rId6"/>
              </a:rPr>
              <a:t>multithreading blog</a:t>
            </a:r>
            <a:endParaRPr lang="en-US" sz="12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7980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501494" y="156752"/>
            <a:ext cx="10044928" cy="646331"/>
          </a:xfrm>
          <a:prstGeom prst="rect">
            <a:avLst/>
          </a:prstGeom>
        </p:spPr>
        <p:txBody>
          <a:bodyPr wrap="square">
            <a:spAutoFit/>
          </a:bodyPr>
          <a:lstStyle/>
          <a:p>
            <a:r>
              <a:rPr lang="en-US" sz="3600" dirty="0" smtClean="0">
                <a:solidFill>
                  <a:schemeClr val="accent6">
                    <a:lumMod val="50000"/>
                  </a:schemeClr>
                </a:solidFill>
              </a:rPr>
              <a:t>Java Garbage Collector</a:t>
            </a:r>
            <a:endParaRPr lang="en-US" sz="3600" dirty="0">
              <a:solidFill>
                <a:schemeClr val="accent6">
                  <a:lumMod val="50000"/>
                </a:schemeClr>
              </a:solidFill>
            </a:endParaRPr>
          </a:p>
        </p:txBody>
      </p:sp>
      <p:sp>
        <p:nvSpPr>
          <p:cNvPr id="5" name="Rectangle 4"/>
          <p:cNvSpPr/>
          <p:nvPr/>
        </p:nvSpPr>
        <p:spPr>
          <a:xfrm>
            <a:off x="92365" y="1058097"/>
            <a:ext cx="11933638" cy="1600438"/>
          </a:xfrm>
          <a:prstGeom prst="rect">
            <a:avLst/>
          </a:prstGeom>
        </p:spPr>
        <p:txBody>
          <a:bodyPr wrap="square">
            <a:spAutoFit/>
          </a:bodyPr>
          <a:lstStyle/>
          <a:p>
            <a:pPr marL="285750" indent="-285750">
              <a:buFontTx/>
              <a:buChar char="-"/>
            </a:pPr>
            <a:r>
              <a:rPr lang="en-US" sz="1400" dirty="0" smtClean="0"/>
              <a:t>Garbage </a:t>
            </a:r>
            <a:r>
              <a:rPr lang="en-US" sz="1400" dirty="0"/>
              <a:t>collection cannot ensure that there is enough memory, only it manages available memory as efficiently as possible</a:t>
            </a:r>
            <a:r>
              <a:rPr lang="en-US" sz="1400" dirty="0" smtClean="0"/>
              <a:t>.</a:t>
            </a:r>
          </a:p>
          <a:p>
            <a:pPr marL="285750" indent="-285750">
              <a:buFontTx/>
              <a:buChar char="-"/>
            </a:pPr>
            <a:r>
              <a:rPr lang="en-US" sz="1400" dirty="0"/>
              <a:t>The garbage collector is under the control of the JVM. The JVM decides when to run the garbage collector.</a:t>
            </a:r>
          </a:p>
          <a:p>
            <a:pPr marL="285750" indent="-285750">
              <a:buFontTx/>
              <a:buChar char="-"/>
            </a:pPr>
            <a:r>
              <a:rPr lang="en-US" sz="1400" dirty="0" smtClean="0"/>
              <a:t>JVM </a:t>
            </a:r>
            <a:r>
              <a:rPr lang="en-US" sz="1400" dirty="0"/>
              <a:t>will typically run the garbage collector when it senses that memory is running low.</a:t>
            </a:r>
          </a:p>
          <a:p>
            <a:pPr marL="285750" indent="-285750">
              <a:buFontTx/>
              <a:buChar char="-"/>
            </a:pPr>
            <a:r>
              <a:rPr lang="en-US" sz="1400" dirty="0" smtClean="0"/>
              <a:t>It tracks </a:t>
            </a:r>
            <a:r>
              <a:rPr lang="en-US" sz="1400" dirty="0"/>
              <a:t>each and every object available in the JVM heap space and removes unused ones.</a:t>
            </a:r>
          </a:p>
          <a:p>
            <a:pPr marL="285750" indent="-285750">
              <a:buFontTx/>
              <a:buChar char="-"/>
            </a:pPr>
            <a:r>
              <a:rPr lang="en-US" sz="1400" dirty="0" smtClean="0"/>
              <a:t>You can only ask [</a:t>
            </a:r>
            <a:r>
              <a:rPr lang="en-US" sz="1400" dirty="0" err="1"/>
              <a:t>System.gc</a:t>
            </a:r>
            <a:r>
              <a:rPr lang="en-US" sz="1400" dirty="0" smtClean="0"/>
              <a:t>()] for GC (can’t force) but no guarantee when it happens. </a:t>
            </a:r>
          </a:p>
          <a:p>
            <a:pPr marL="285750" indent="-285750">
              <a:buFontTx/>
              <a:buChar char="-"/>
            </a:pPr>
            <a:r>
              <a:rPr lang="en-US" sz="1400" b="1" dirty="0" smtClean="0"/>
              <a:t>Pros</a:t>
            </a:r>
            <a:r>
              <a:rPr lang="en-US" sz="1400" dirty="0" smtClean="0"/>
              <a:t>: Automatic memory management (compare by C/C++..) .  </a:t>
            </a:r>
            <a:r>
              <a:rPr lang="en-US" sz="1400" b="1" dirty="0" smtClean="0"/>
              <a:t>Cons:</a:t>
            </a:r>
            <a:r>
              <a:rPr lang="en-US" sz="1400" dirty="0" smtClean="0"/>
              <a:t> Managed by JVM. Stop the World issue. Not like man-mem-efficiency </a:t>
            </a:r>
          </a:p>
          <a:p>
            <a:pPr marL="285750" indent="-285750">
              <a:buFontTx/>
              <a:buChar char="-"/>
            </a:pPr>
            <a:r>
              <a:rPr lang="en-US" sz="1400" dirty="0" smtClean="0"/>
              <a:t>An object is eligible for garbage collection when can't be reached by any live thread </a:t>
            </a:r>
            <a:endParaRPr lang="en-US" sz="1400" dirty="0"/>
          </a:p>
        </p:txBody>
      </p:sp>
      <p:sp>
        <p:nvSpPr>
          <p:cNvPr id="7" name="Rectangle 6"/>
          <p:cNvSpPr/>
          <p:nvPr/>
        </p:nvSpPr>
        <p:spPr>
          <a:xfrm>
            <a:off x="6334181" y="270137"/>
            <a:ext cx="2536720" cy="369332"/>
          </a:xfrm>
          <a:prstGeom prst="rect">
            <a:avLst/>
          </a:prstGeom>
        </p:spPr>
        <p:txBody>
          <a:bodyPr wrap="none">
            <a:spAutoFit/>
          </a:bodyPr>
          <a:lstStyle/>
          <a:p>
            <a:r>
              <a:rPr lang="en-US" b="1" dirty="0" smtClean="0">
                <a:solidFill>
                  <a:schemeClr val="accent6">
                    <a:lumMod val="50000"/>
                  </a:schemeClr>
                </a:solidFill>
              </a:rPr>
              <a:t>Can we force to run GC? </a:t>
            </a:r>
            <a:endParaRPr lang="en-US" b="1" dirty="0"/>
          </a:p>
        </p:txBody>
      </p:sp>
      <p:sp>
        <p:nvSpPr>
          <p:cNvPr id="38" name="Rectangle 37"/>
          <p:cNvSpPr/>
          <p:nvPr/>
        </p:nvSpPr>
        <p:spPr>
          <a:xfrm>
            <a:off x="501494" y="2747262"/>
            <a:ext cx="8883948" cy="553998"/>
          </a:xfrm>
          <a:prstGeom prst="rect">
            <a:avLst/>
          </a:prstGeom>
        </p:spPr>
        <p:txBody>
          <a:bodyPr wrap="square">
            <a:spAutoFit/>
          </a:bodyPr>
          <a:lstStyle/>
          <a:p>
            <a:r>
              <a:rPr lang="en-US" b="1" dirty="0" smtClean="0">
                <a:solidFill>
                  <a:schemeClr val="accent6">
                    <a:lumMod val="50000"/>
                  </a:schemeClr>
                </a:solidFill>
              </a:rPr>
              <a:t>When Objects are Eligible for  Collection? </a:t>
            </a:r>
          </a:p>
          <a:p>
            <a:r>
              <a:rPr lang="en-US" sz="1200" b="1" dirty="0" smtClean="0">
                <a:solidFill>
                  <a:schemeClr val="accent6">
                    <a:lumMod val="50000"/>
                  </a:schemeClr>
                </a:solidFill>
              </a:rPr>
              <a:t>Once </a:t>
            </a:r>
            <a:r>
              <a:rPr lang="en-US" sz="1200" b="1" dirty="0">
                <a:solidFill>
                  <a:schemeClr val="accent6">
                    <a:lumMod val="50000"/>
                  </a:schemeClr>
                </a:solidFill>
              </a:rPr>
              <a:t>G</a:t>
            </a:r>
            <a:r>
              <a:rPr lang="en-US" sz="1200" b="1" dirty="0" smtClean="0">
                <a:solidFill>
                  <a:schemeClr val="accent6">
                    <a:lumMod val="50000"/>
                  </a:schemeClr>
                </a:solidFill>
              </a:rPr>
              <a:t>arbage collector runs, it can discover those objects and delete them. </a:t>
            </a:r>
            <a:endParaRPr lang="en-US" sz="1200" b="1" dirty="0"/>
          </a:p>
        </p:txBody>
      </p:sp>
      <p:sp>
        <p:nvSpPr>
          <p:cNvPr id="39" name="TextBox 38"/>
          <p:cNvSpPr txBox="1"/>
          <p:nvPr/>
        </p:nvSpPr>
        <p:spPr>
          <a:xfrm>
            <a:off x="698318" y="3422568"/>
            <a:ext cx="4917782" cy="1569660"/>
          </a:xfrm>
          <a:prstGeom prst="rect">
            <a:avLst/>
          </a:prstGeom>
          <a:noFill/>
        </p:spPr>
        <p:txBody>
          <a:bodyPr wrap="square" rtlCol="0">
            <a:spAutoFit/>
          </a:bodyPr>
          <a:lstStyle/>
          <a:p>
            <a:pPr marL="285750" indent="-285750">
              <a:buFont typeface="Wingdings" panose="05000000000000000000" pitchFamily="2" charset="2"/>
              <a:buChar char="§"/>
            </a:pPr>
            <a:r>
              <a:rPr lang="en-US" sz="1600" dirty="0" smtClean="0">
                <a:solidFill>
                  <a:srgbClr val="7030A0"/>
                </a:solidFill>
              </a:rPr>
              <a:t>Nulling </a:t>
            </a:r>
            <a:r>
              <a:rPr lang="en-US" sz="1600" dirty="0">
                <a:solidFill>
                  <a:srgbClr val="7030A0"/>
                </a:solidFill>
              </a:rPr>
              <a:t>a Reference</a:t>
            </a:r>
            <a:r>
              <a:rPr lang="en-US" sz="1600" dirty="0" smtClean="0">
                <a:solidFill>
                  <a:srgbClr val="7030A0"/>
                </a:solidFill>
              </a:rPr>
              <a:t> </a:t>
            </a:r>
          </a:p>
          <a:p>
            <a:pPr marL="285750" indent="-285750">
              <a:buFont typeface="Wingdings" panose="05000000000000000000" pitchFamily="2" charset="2"/>
              <a:buChar char="§"/>
            </a:pPr>
            <a:r>
              <a:rPr lang="en-US" sz="1600" dirty="0" smtClean="0">
                <a:solidFill>
                  <a:srgbClr val="7030A0"/>
                </a:solidFill>
              </a:rPr>
              <a:t>Reassigning </a:t>
            </a:r>
            <a:r>
              <a:rPr lang="en-US" sz="1600" dirty="0">
                <a:solidFill>
                  <a:srgbClr val="7030A0"/>
                </a:solidFill>
              </a:rPr>
              <a:t>a Reference </a:t>
            </a:r>
            <a:r>
              <a:rPr lang="en-US" sz="1600" dirty="0" smtClean="0">
                <a:solidFill>
                  <a:srgbClr val="7030A0"/>
                </a:solidFill>
              </a:rPr>
              <a:t>Variable</a:t>
            </a:r>
          </a:p>
          <a:p>
            <a:pPr marL="285750" indent="-285750">
              <a:buFont typeface="Wingdings" panose="05000000000000000000" pitchFamily="2" charset="2"/>
              <a:buChar char="§"/>
            </a:pPr>
            <a:r>
              <a:rPr lang="en-US" sz="1600" dirty="0" smtClean="0">
                <a:solidFill>
                  <a:srgbClr val="7030A0"/>
                </a:solidFill>
              </a:rPr>
              <a:t>Once method call is over BUT …</a:t>
            </a:r>
          </a:p>
          <a:p>
            <a:pPr marL="285750" indent="-285750">
              <a:buFont typeface="Wingdings" panose="05000000000000000000" pitchFamily="2" charset="2"/>
              <a:buChar char="§"/>
            </a:pPr>
            <a:r>
              <a:rPr lang="en-US" sz="1600" dirty="0" smtClean="0">
                <a:solidFill>
                  <a:srgbClr val="7030A0"/>
                </a:solidFill>
              </a:rPr>
              <a:t>Islands of Isolation //self </a:t>
            </a:r>
          </a:p>
          <a:p>
            <a:pPr marL="285750" indent="-285750">
              <a:buFont typeface="Wingdings" panose="05000000000000000000" pitchFamily="2" charset="2"/>
              <a:buChar char="§"/>
            </a:pPr>
            <a:r>
              <a:rPr lang="en-US" sz="1600" dirty="0" smtClean="0">
                <a:solidFill>
                  <a:srgbClr val="7030A0"/>
                </a:solidFill>
              </a:rPr>
              <a:t>.. ? //</a:t>
            </a:r>
            <a:r>
              <a:rPr lang="en-US" sz="1600" dirty="0" smtClean="0">
                <a:solidFill>
                  <a:srgbClr val="7030A0"/>
                </a:solidFill>
                <a:hlinkClick r:id="rId3"/>
              </a:rPr>
              <a:t>pools</a:t>
            </a:r>
            <a:r>
              <a:rPr lang="en-US" sz="1600" dirty="0" smtClean="0">
                <a:solidFill>
                  <a:srgbClr val="7030A0"/>
                </a:solidFill>
              </a:rPr>
              <a:t> (interning), caches, … </a:t>
            </a:r>
          </a:p>
          <a:p>
            <a:pPr marL="285750" indent="-285750">
              <a:buFont typeface="Wingdings" panose="05000000000000000000" pitchFamily="2" charset="2"/>
              <a:buChar char="§"/>
            </a:pPr>
            <a:endParaRPr lang="en-US" sz="1600" dirty="0">
              <a:solidFill>
                <a:srgbClr val="7030A0"/>
              </a:solidFill>
            </a:endParaRPr>
          </a:p>
        </p:txBody>
      </p:sp>
      <p:pic>
        <p:nvPicPr>
          <p:cNvPr id="12" name="Picture 11"/>
          <p:cNvPicPr>
            <a:picLocks noChangeAspect="1"/>
          </p:cNvPicPr>
          <p:nvPr/>
        </p:nvPicPr>
        <p:blipFill>
          <a:blip r:embed="rId4"/>
          <a:stretch>
            <a:fillRect/>
          </a:stretch>
        </p:blipFill>
        <p:spPr>
          <a:xfrm>
            <a:off x="6334181" y="2656467"/>
            <a:ext cx="4519335" cy="924556"/>
          </a:xfrm>
          <a:prstGeom prst="rect">
            <a:avLst/>
          </a:prstGeom>
        </p:spPr>
      </p:pic>
      <p:pic>
        <p:nvPicPr>
          <p:cNvPr id="13" name="Picture 12"/>
          <p:cNvPicPr>
            <a:picLocks noChangeAspect="1"/>
          </p:cNvPicPr>
          <p:nvPr/>
        </p:nvPicPr>
        <p:blipFill>
          <a:blip r:embed="rId5"/>
          <a:stretch>
            <a:fillRect/>
          </a:stretch>
        </p:blipFill>
        <p:spPr>
          <a:xfrm>
            <a:off x="7869511" y="3812468"/>
            <a:ext cx="3794522" cy="846009"/>
          </a:xfrm>
          <a:prstGeom prst="rect">
            <a:avLst/>
          </a:prstGeom>
        </p:spPr>
      </p:pic>
      <p:pic>
        <p:nvPicPr>
          <p:cNvPr id="18" name="Picture 17"/>
          <p:cNvPicPr>
            <a:picLocks noChangeAspect="1"/>
          </p:cNvPicPr>
          <p:nvPr/>
        </p:nvPicPr>
        <p:blipFill>
          <a:blip r:embed="rId6"/>
          <a:stretch>
            <a:fillRect/>
          </a:stretch>
        </p:blipFill>
        <p:spPr>
          <a:xfrm>
            <a:off x="8087448" y="5121367"/>
            <a:ext cx="3358648" cy="1526194"/>
          </a:xfrm>
          <a:prstGeom prst="rect">
            <a:avLst/>
          </a:prstGeom>
        </p:spPr>
      </p:pic>
      <p:pic>
        <p:nvPicPr>
          <p:cNvPr id="23" name="Picture 22"/>
          <p:cNvPicPr>
            <a:picLocks noChangeAspect="1"/>
          </p:cNvPicPr>
          <p:nvPr/>
        </p:nvPicPr>
        <p:blipFill>
          <a:blip r:embed="rId7"/>
          <a:stretch>
            <a:fillRect/>
          </a:stretch>
        </p:blipFill>
        <p:spPr>
          <a:xfrm>
            <a:off x="698318" y="5121367"/>
            <a:ext cx="2938733" cy="1240690"/>
          </a:xfrm>
          <a:prstGeom prst="rect">
            <a:avLst/>
          </a:prstGeom>
        </p:spPr>
      </p:pic>
      <p:pic>
        <p:nvPicPr>
          <p:cNvPr id="40" name="Picture 39"/>
          <p:cNvPicPr>
            <a:picLocks noChangeAspect="1"/>
          </p:cNvPicPr>
          <p:nvPr/>
        </p:nvPicPr>
        <p:blipFill>
          <a:blip r:embed="rId8"/>
          <a:stretch>
            <a:fillRect/>
          </a:stretch>
        </p:blipFill>
        <p:spPr>
          <a:xfrm>
            <a:off x="3946315" y="4717456"/>
            <a:ext cx="3435060" cy="1910458"/>
          </a:xfrm>
          <a:prstGeom prst="rect">
            <a:avLst/>
          </a:prstGeom>
        </p:spPr>
      </p:pic>
      <p:sp>
        <p:nvSpPr>
          <p:cNvPr id="36" name="Rectangle 35"/>
          <p:cNvSpPr/>
          <p:nvPr/>
        </p:nvSpPr>
        <p:spPr>
          <a:xfrm>
            <a:off x="8324532" y="1426283"/>
            <a:ext cx="3541528" cy="523220"/>
          </a:xfrm>
          <a:prstGeom prst="rect">
            <a:avLst/>
          </a:prstGeom>
        </p:spPr>
        <p:txBody>
          <a:bodyPr wrap="square">
            <a:spAutoFit/>
          </a:bodyPr>
          <a:lstStyle/>
          <a:p>
            <a:r>
              <a:rPr lang="en-US" sz="1400" b="1" dirty="0" smtClean="0">
                <a:solidFill>
                  <a:srgbClr val="00B050"/>
                </a:solidFill>
              </a:rPr>
              <a:t>CODE:  </a:t>
            </a:r>
            <a:r>
              <a:rPr lang="en-US" sz="1400" dirty="0" smtClean="0">
                <a:solidFill>
                  <a:srgbClr val="00B050"/>
                </a:solidFill>
              </a:rPr>
              <a:t>Memory </a:t>
            </a:r>
            <a:r>
              <a:rPr lang="en-US" sz="1400" dirty="0" err="1" smtClean="0">
                <a:solidFill>
                  <a:srgbClr val="00B050"/>
                </a:solidFill>
              </a:rPr>
              <a:t>Alloc</a:t>
            </a:r>
            <a:r>
              <a:rPr lang="en-US" sz="1400" dirty="0" smtClean="0">
                <a:solidFill>
                  <a:srgbClr val="00B050"/>
                </a:solidFill>
              </a:rPr>
              <a:t>. –  </a:t>
            </a:r>
            <a:r>
              <a:rPr lang="en-US" sz="1400" b="1" dirty="0" smtClean="0">
                <a:solidFill>
                  <a:srgbClr val="00B050"/>
                </a:solidFill>
              </a:rPr>
              <a:t>GC illustration </a:t>
            </a:r>
            <a:r>
              <a:rPr lang="en-US" sz="1400" dirty="0" smtClean="0">
                <a:solidFill>
                  <a:srgbClr val="00B050"/>
                </a:solidFill>
              </a:rPr>
              <a:t>via </a:t>
            </a:r>
            <a:r>
              <a:rPr lang="en-US" sz="1400" dirty="0" err="1" smtClean="0">
                <a:solidFill>
                  <a:srgbClr val="00B050"/>
                </a:solidFill>
              </a:rPr>
              <a:t>addr</a:t>
            </a:r>
            <a:r>
              <a:rPr lang="en-US" sz="1400" dirty="0" smtClean="0">
                <a:solidFill>
                  <a:srgbClr val="00B050"/>
                </a:solidFill>
              </a:rPr>
              <a:t> of </a:t>
            </a:r>
            <a:r>
              <a:rPr lang="en-US" sz="1400" dirty="0" err="1" smtClean="0">
                <a:solidFill>
                  <a:srgbClr val="00B050"/>
                </a:solidFill>
              </a:rPr>
              <a:t>Obj</a:t>
            </a:r>
            <a:r>
              <a:rPr lang="en-US" sz="1400" dirty="0" smtClean="0">
                <a:solidFill>
                  <a:srgbClr val="00B050"/>
                </a:solidFill>
              </a:rPr>
              <a:t>  using </a:t>
            </a:r>
            <a:r>
              <a:rPr lang="en-US" sz="1400" b="1" dirty="0" smtClean="0">
                <a:solidFill>
                  <a:srgbClr val="00B050"/>
                </a:solidFill>
              </a:rPr>
              <a:t>Unsafe</a:t>
            </a:r>
            <a:r>
              <a:rPr lang="en-US" sz="1400" dirty="0" smtClean="0">
                <a:solidFill>
                  <a:srgbClr val="00B050"/>
                </a:solidFill>
              </a:rPr>
              <a:t> by Sun.</a:t>
            </a:r>
            <a:endParaRPr lang="en-US" sz="1400" dirty="0">
              <a:solidFill>
                <a:srgbClr val="00B050"/>
              </a:solidFill>
            </a:endParaRPr>
          </a:p>
        </p:txBody>
      </p:sp>
      <p:pic>
        <p:nvPicPr>
          <p:cNvPr id="8" name="Picture 7"/>
          <p:cNvPicPr>
            <a:picLocks noChangeAspect="1"/>
          </p:cNvPicPr>
          <p:nvPr/>
        </p:nvPicPr>
        <p:blipFill>
          <a:blip r:embed="rId9"/>
          <a:stretch>
            <a:fillRect/>
          </a:stretch>
        </p:blipFill>
        <p:spPr>
          <a:xfrm>
            <a:off x="10095296" y="253544"/>
            <a:ext cx="1826970" cy="971459"/>
          </a:xfrm>
          <a:prstGeom prst="rect">
            <a:avLst/>
          </a:prstGeom>
        </p:spPr>
      </p:pic>
      <p:sp>
        <p:nvSpPr>
          <p:cNvPr id="37" name="Rectangle 36"/>
          <p:cNvSpPr/>
          <p:nvPr/>
        </p:nvSpPr>
        <p:spPr>
          <a:xfrm>
            <a:off x="184731" y="789076"/>
            <a:ext cx="7829112" cy="307777"/>
          </a:xfrm>
          <a:prstGeom prst="rect">
            <a:avLst/>
          </a:prstGeom>
        </p:spPr>
        <p:txBody>
          <a:bodyPr wrap="square">
            <a:spAutoFit/>
          </a:bodyPr>
          <a:lstStyle/>
          <a:p>
            <a:r>
              <a:rPr lang="en-US" sz="1400" b="1" dirty="0">
                <a:latin typeface="Goudy"/>
              </a:rPr>
              <a:t>Java's garbage collector provides an automatic solution to memory management.</a:t>
            </a:r>
            <a:endParaRPr lang="en-US" sz="1400" b="1" dirty="0"/>
          </a:p>
        </p:txBody>
      </p:sp>
    </p:spTree>
    <p:extLst>
      <p:ext uri="{BB962C8B-B14F-4D97-AF65-F5344CB8AC3E}">
        <p14:creationId xmlns:p14="http://schemas.microsoft.com/office/powerpoint/2010/main" val="19854895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501494" y="156752"/>
            <a:ext cx="10044928" cy="646331"/>
          </a:xfrm>
          <a:prstGeom prst="rect">
            <a:avLst/>
          </a:prstGeom>
        </p:spPr>
        <p:txBody>
          <a:bodyPr wrap="square">
            <a:spAutoFit/>
          </a:bodyPr>
          <a:lstStyle/>
          <a:p>
            <a:r>
              <a:rPr lang="en-US" sz="3600" dirty="0" smtClean="0">
                <a:solidFill>
                  <a:schemeClr val="accent6">
                    <a:lumMod val="50000"/>
                  </a:schemeClr>
                </a:solidFill>
              </a:rPr>
              <a:t>Types of Garbage Collection</a:t>
            </a:r>
            <a:endParaRPr lang="en-US" sz="3600" dirty="0">
              <a:solidFill>
                <a:schemeClr val="accent6">
                  <a:lumMod val="50000"/>
                </a:schemeClr>
              </a:solidFill>
            </a:endParaRPr>
          </a:p>
        </p:txBody>
      </p:sp>
      <p:sp>
        <p:nvSpPr>
          <p:cNvPr id="5" name="Rectangle 4"/>
          <p:cNvSpPr/>
          <p:nvPr/>
        </p:nvSpPr>
        <p:spPr>
          <a:xfrm>
            <a:off x="501493" y="1179641"/>
            <a:ext cx="4455518" cy="3970318"/>
          </a:xfrm>
          <a:prstGeom prst="rect">
            <a:avLst/>
          </a:prstGeom>
        </p:spPr>
        <p:txBody>
          <a:bodyPr wrap="square">
            <a:spAutoFit/>
          </a:bodyPr>
          <a:lstStyle/>
          <a:p>
            <a:endParaRPr lang="en-US" dirty="0" smtClean="0">
              <a:solidFill>
                <a:srgbClr val="7030A0"/>
              </a:solidFill>
            </a:endParaRPr>
          </a:p>
          <a:p>
            <a:pPr marL="285750" indent="-285750">
              <a:buFont typeface="Wingdings" panose="05000000000000000000" pitchFamily="2" charset="2"/>
              <a:buChar char="§"/>
            </a:pPr>
            <a:r>
              <a:rPr lang="en-US" dirty="0" smtClean="0">
                <a:solidFill>
                  <a:srgbClr val="0070C0"/>
                </a:solidFill>
              </a:rPr>
              <a:t>Reference Counting </a:t>
            </a:r>
            <a:r>
              <a:rPr lang="en-US" dirty="0" smtClean="0"/>
              <a:t>–  Count </a:t>
            </a:r>
            <a:r>
              <a:rPr lang="en-US" dirty="0" err="1" smtClean="0"/>
              <a:t>inc.</a:t>
            </a:r>
            <a:r>
              <a:rPr lang="en-US" dirty="0" smtClean="0"/>
              <a:t> once object started to be referenced, decreased until zero and become eligible for GC.  Issue with circular ref.  It happens </a:t>
            </a:r>
            <a:r>
              <a:rPr lang="en-US" dirty="0"/>
              <a:t>when one object refers to another, and that other one refers to the first object.</a:t>
            </a:r>
            <a:endParaRPr lang="en-US" dirty="0" smtClean="0"/>
          </a:p>
          <a:p>
            <a:endParaRPr lang="en-US" dirty="0" smtClean="0"/>
          </a:p>
          <a:p>
            <a:endParaRPr lang="en-US" dirty="0" smtClean="0"/>
          </a:p>
          <a:p>
            <a:pPr marL="285750" indent="-285750">
              <a:buFont typeface="Wingdings" panose="05000000000000000000" pitchFamily="2" charset="2"/>
              <a:buChar char="§"/>
            </a:pPr>
            <a:r>
              <a:rPr lang="en-US" dirty="0" smtClean="0">
                <a:solidFill>
                  <a:srgbClr val="00B050"/>
                </a:solidFill>
              </a:rPr>
              <a:t>Mark and Sweep </a:t>
            </a:r>
            <a:r>
              <a:rPr lang="en-US" dirty="0" smtClean="0"/>
              <a:t>–  “</a:t>
            </a:r>
            <a:r>
              <a:rPr lang="en-US" b="1" dirty="0" smtClean="0"/>
              <a:t>mark</a:t>
            </a:r>
            <a:r>
              <a:rPr lang="en-US" dirty="0" smtClean="0"/>
              <a:t>”  phase identifies the objects are still in being used, “</a:t>
            </a:r>
            <a:r>
              <a:rPr lang="en-US" b="1" dirty="0" smtClean="0"/>
              <a:t>sweep</a:t>
            </a:r>
            <a:r>
              <a:rPr lang="en-US" dirty="0" smtClean="0"/>
              <a:t>” phase removes un-used </a:t>
            </a:r>
            <a:r>
              <a:rPr lang="en-US" dirty="0" err="1" smtClean="0"/>
              <a:t>objs</a:t>
            </a:r>
            <a:r>
              <a:rPr lang="en-US" dirty="0" smtClean="0"/>
              <a:t>.  “</a:t>
            </a:r>
            <a:r>
              <a:rPr lang="en-US" b="1" dirty="0" smtClean="0"/>
              <a:t>compact</a:t>
            </a:r>
            <a:r>
              <a:rPr lang="en-US" dirty="0" smtClean="0"/>
              <a:t>” phase defragments the memory. </a:t>
            </a:r>
          </a:p>
        </p:txBody>
      </p:sp>
      <p:pic>
        <p:nvPicPr>
          <p:cNvPr id="18" name="Picture 17"/>
          <p:cNvPicPr>
            <a:picLocks noChangeAspect="1"/>
          </p:cNvPicPr>
          <p:nvPr/>
        </p:nvPicPr>
        <p:blipFill>
          <a:blip r:embed="rId3"/>
          <a:stretch>
            <a:fillRect/>
          </a:stretch>
        </p:blipFill>
        <p:spPr>
          <a:xfrm>
            <a:off x="5255483" y="2331954"/>
            <a:ext cx="4889627" cy="2175202"/>
          </a:xfrm>
          <a:prstGeom prst="rect">
            <a:avLst/>
          </a:prstGeom>
        </p:spPr>
      </p:pic>
      <p:pic>
        <p:nvPicPr>
          <p:cNvPr id="19" name="Picture 18"/>
          <p:cNvPicPr>
            <a:picLocks noChangeAspect="1"/>
          </p:cNvPicPr>
          <p:nvPr/>
        </p:nvPicPr>
        <p:blipFill>
          <a:blip r:embed="rId4"/>
          <a:stretch>
            <a:fillRect/>
          </a:stretch>
        </p:blipFill>
        <p:spPr>
          <a:xfrm>
            <a:off x="6996623" y="4525408"/>
            <a:ext cx="4812383" cy="2162280"/>
          </a:xfrm>
          <a:prstGeom prst="rect">
            <a:avLst/>
          </a:prstGeom>
        </p:spPr>
      </p:pic>
      <p:pic>
        <p:nvPicPr>
          <p:cNvPr id="16" name="Picture 15"/>
          <p:cNvPicPr>
            <a:picLocks noChangeAspect="1"/>
          </p:cNvPicPr>
          <p:nvPr/>
        </p:nvPicPr>
        <p:blipFill>
          <a:blip r:embed="rId5"/>
          <a:stretch>
            <a:fillRect/>
          </a:stretch>
        </p:blipFill>
        <p:spPr>
          <a:xfrm>
            <a:off x="6854049" y="138500"/>
            <a:ext cx="4307520" cy="2175202"/>
          </a:xfrm>
          <a:prstGeom prst="rect">
            <a:avLst/>
          </a:prstGeom>
        </p:spPr>
      </p:pic>
      <p:sp>
        <p:nvSpPr>
          <p:cNvPr id="21" name="TextBox 20"/>
          <p:cNvSpPr txBox="1"/>
          <p:nvPr/>
        </p:nvSpPr>
        <p:spPr>
          <a:xfrm rot="5400000">
            <a:off x="10930784" y="3067231"/>
            <a:ext cx="1756443" cy="369332"/>
          </a:xfrm>
          <a:prstGeom prst="rect">
            <a:avLst/>
          </a:prstGeom>
          <a:noFill/>
        </p:spPr>
        <p:txBody>
          <a:bodyPr wrap="none" rtlCol="0">
            <a:spAutoFit/>
          </a:bodyPr>
          <a:lstStyle/>
          <a:p>
            <a:r>
              <a:rPr lang="en-US" dirty="0">
                <a:solidFill>
                  <a:srgbClr val="00B050"/>
                </a:solidFill>
              </a:rPr>
              <a:t>Mark and Sweep</a:t>
            </a:r>
            <a:endParaRPr lang="en-US" dirty="0"/>
          </a:p>
        </p:txBody>
      </p:sp>
    </p:spTree>
    <p:extLst>
      <p:ext uri="{BB962C8B-B14F-4D97-AF65-F5344CB8AC3E}">
        <p14:creationId xmlns:p14="http://schemas.microsoft.com/office/powerpoint/2010/main" val="4238801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501494" y="156752"/>
            <a:ext cx="10044928" cy="646331"/>
          </a:xfrm>
          <a:prstGeom prst="rect">
            <a:avLst/>
          </a:prstGeom>
        </p:spPr>
        <p:txBody>
          <a:bodyPr wrap="square">
            <a:spAutoFit/>
          </a:bodyPr>
          <a:lstStyle/>
          <a:p>
            <a:r>
              <a:rPr lang="en-US" sz="3600" dirty="0" smtClean="0">
                <a:solidFill>
                  <a:schemeClr val="accent6">
                    <a:lumMod val="50000"/>
                  </a:schemeClr>
                </a:solidFill>
              </a:rPr>
              <a:t>Types of Garbage Collection</a:t>
            </a:r>
            <a:endParaRPr lang="en-US" sz="3600" dirty="0">
              <a:solidFill>
                <a:schemeClr val="accent6">
                  <a:lumMod val="50000"/>
                </a:schemeClr>
              </a:solidFill>
            </a:endParaRPr>
          </a:p>
        </p:txBody>
      </p:sp>
      <p:sp>
        <p:nvSpPr>
          <p:cNvPr id="5" name="Rectangle 4"/>
          <p:cNvSpPr/>
          <p:nvPr/>
        </p:nvSpPr>
        <p:spPr>
          <a:xfrm>
            <a:off x="396529" y="803083"/>
            <a:ext cx="3069479" cy="3139321"/>
          </a:xfrm>
          <a:prstGeom prst="rect">
            <a:avLst/>
          </a:prstGeom>
        </p:spPr>
        <p:txBody>
          <a:bodyPr wrap="square">
            <a:spAutoFit/>
          </a:bodyPr>
          <a:lstStyle/>
          <a:p>
            <a:pPr marL="285750" indent="-285750">
              <a:buFont typeface="Wingdings" panose="05000000000000000000" pitchFamily="2" charset="2"/>
              <a:buChar char="§"/>
            </a:pPr>
            <a:endParaRPr lang="en-US" dirty="0">
              <a:solidFill>
                <a:srgbClr val="7030A0"/>
              </a:solidFill>
            </a:endParaRPr>
          </a:p>
          <a:p>
            <a:pPr marL="285750" indent="-285750">
              <a:buFont typeface="Wingdings" panose="05000000000000000000" pitchFamily="2" charset="2"/>
              <a:buChar char="§"/>
            </a:pPr>
            <a:r>
              <a:rPr lang="en-US" dirty="0" smtClean="0">
                <a:solidFill>
                  <a:srgbClr val="0070C0"/>
                </a:solidFill>
              </a:rPr>
              <a:t>Copying </a:t>
            </a:r>
            <a:r>
              <a:rPr lang="en-US" dirty="0"/>
              <a:t>– </a:t>
            </a:r>
            <a:r>
              <a:rPr lang="en-US" dirty="0" smtClean="0"/>
              <a:t> mark &amp; sweep happens but  uses </a:t>
            </a:r>
            <a:r>
              <a:rPr lang="en-US" dirty="0"/>
              <a:t>different spaces to manage the </a:t>
            </a:r>
            <a:r>
              <a:rPr lang="en-US" dirty="0" smtClean="0"/>
              <a:t>memory. </a:t>
            </a:r>
            <a:r>
              <a:rPr lang="en-US" dirty="0"/>
              <a:t>During copying </a:t>
            </a:r>
            <a:r>
              <a:rPr lang="en-US" dirty="0" smtClean="0"/>
              <a:t>memory is compacted </a:t>
            </a:r>
            <a:r>
              <a:rPr lang="en-US" dirty="0"/>
              <a:t>at the same </a:t>
            </a:r>
            <a:r>
              <a:rPr lang="en-US" dirty="0" smtClean="0"/>
              <a:t>time, and from space is cleared after all live objects  are moved.</a:t>
            </a:r>
            <a:endParaRPr lang="en-US" dirty="0"/>
          </a:p>
          <a:p>
            <a:r>
              <a:rPr lang="en-US" dirty="0" smtClean="0"/>
              <a:t>   </a:t>
            </a:r>
          </a:p>
          <a:p>
            <a:r>
              <a:rPr lang="en-US" dirty="0" smtClean="0">
                <a:solidFill>
                  <a:srgbClr val="7030A0"/>
                </a:solidFill>
              </a:rPr>
              <a:t> </a:t>
            </a:r>
            <a:endParaRPr lang="en-US" dirty="0"/>
          </a:p>
        </p:txBody>
      </p:sp>
      <p:pic>
        <p:nvPicPr>
          <p:cNvPr id="11" name="Picture 10"/>
          <p:cNvPicPr>
            <a:picLocks noChangeAspect="1"/>
          </p:cNvPicPr>
          <p:nvPr/>
        </p:nvPicPr>
        <p:blipFill>
          <a:blip r:embed="rId3"/>
          <a:stretch>
            <a:fillRect/>
          </a:stretch>
        </p:blipFill>
        <p:spPr>
          <a:xfrm>
            <a:off x="3786161" y="2915482"/>
            <a:ext cx="5496043" cy="1567333"/>
          </a:xfrm>
          <a:prstGeom prst="rect">
            <a:avLst/>
          </a:prstGeom>
        </p:spPr>
      </p:pic>
      <p:pic>
        <p:nvPicPr>
          <p:cNvPr id="12" name="Picture 11"/>
          <p:cNvPicPr>
            <a:picLocks noChangeAspect="1"/>
          </p:cNvPicPr>
          <p:nvPr/>
        </p:nvPicPr>
        <p:blipFill>
          <a:blip r:embed="rId4"/>
          <a:stretch>
            <a:fillRect/>
          </a:stretch>
        </p:blipFill>
        <p:spPr>
          <a:xfrm>
            <a:off x="6221463" y="4732924"/>
            <a:ext cx="5753644" cy="1689771"/>
          </a:xfrm>
          <a:prstGeom prst="rect">
            <a:avLst/>
          </a:prstGeom>
        </p:spPr>
      </p:pic>
      <p:pic>
        <p:nvPicPr>
          <p:cNvPr id="16" name="Picture 15"/>
          <p:cNvPicPr>
            <a:picLocks noChangeAspect="1"/>
          </p:cNvPicPr>
          <p:nvPr/>
        </p:nvPicPr>
        <p:blipFill>
          <a:blip r:embed="rId5"/>
          <a:stretch>
            <a:fillRect/>
          </a:stretch>
        </p:blipFill>
        <p:spPr>
          <a:xfrm>
            <a:off x="6221463" y="406860"/>
            <a:ext cx="5002663" cy="2094809"/>
          </a:xfrm>
          <a:prstGeom prst="rect">
            <a:avLst/>
          </a:prstGeom>
        </p:spPr>
      </p:pic>
      <p:sp>
        <p:nvSpPr>
          <p:cNvPr id="38" name="Rectangle 37"/>
          <p:cNvSpPr/>
          <p:nvPr/>
        </p:nvSpPr>
        <p:spPr>
          <a:xfrm>
            <a:off x="384289" y="3301763"/>
            <a:ext cx="3293379" cy="2862322"/>
          </a:xfrm>
          <a:prstGeom prst="rect">
            <a:avLst/>
          </a:prstGeom>
        </p:spPr>
        <p:txBody>
          <a:bodyPr wrap="square">
            <a:spAutoFit/>
          </a:bodyPr>
          <a:lstStyle/>
          <a:p>
            <a:pPr marL="285750" indent="-285750">
              <a:buFont typeface="Wingdings" panose="05000000000000000000" pitchFamily="2" charset="2"/>
              <a:buChar char="§"/>
            </a:pPr>
            <a:r>
              <a:rPr lang="en-US" dirty="0" smtClean="0">
                <a:solidFill>
                  <a:srgbClr val="0070C0"/>
                </a:solidFill>
              </a:rPr>
              <a:t>Generational  </a:t>
            </a:r>
            <a:r>
              <a:rPr lang="en-US" dirty="0"/>
              <a:t>–  Manages different generations for memory,  long living objects (survived) are promoted to diff-gen.  </a:t>
            </a:r>
            <a:r>
              <a:rPr lang="en-US" dirty="0" smtClean="0"/>
              <a:t>Sweeps happen more often in young generations than old one.</a:t>
            </a:r>
          </a:p>
          <a:p>
            <a:endParaRPr lang="en-US" dirty="0">
              <a:solidFill>
                <a:srgbClr val="7030A0"/>
              </a:solidFill>
            </a:endParaRPr>
          </a:p>
          <a:p>
            <a:pPr marL="285750" indent="-285750">
              <a:buFont typeface="Wingdings" panose="05000000000000000000" pitchFamily="2" charset="2"/>
              <a:buChar char="§"/>
            </a:pPr>
            <a:r>
              <a:rPr lang="en-US" dirty="0">
                <a:solidFill>
                  <a:srgbClr val="0070C0"/>
                </a:solidFill>
              </a:rPr>
              <a:t>Incremental </a:t>
            </a:r>
            <a:r>
              <a:rPr lang="en-US" dirty="0"/>
              <a:t>–  does  not scan all the memory all the time. </a:t>
            </a:r>
            <a:r>
              <a:rPr lang="en-US" dirty="0">
                <a:solidFill>
                  <a:srgbClr val="7030A0"/>
                </a:solidFill>
              </a:rPr>
              <a:t> </a:t>
            </a:r>
            <a:r>
              <a:rPr lang="en-US" dirty="0"/>
              <a:t> </a:t>
            </a:r>
          </a:p>
        </p:txBody>
      </p:sp>
      <p:sp>
        <p:nvSpPr>
          <p:cNvPr id="18" name="TextBox 17"/>
          <p:cNvSpPr txBox="1"/>
          <p:nvPr/>
        </p:nvSpPr>
        <p:spPr>
          <a:xfrm rot="5400000">
            <a:off x="11010820" y="3200080"/>
            <a:ext cx="938527" cy="369332"/>
          </a:xfrm>
          <a:prstGeom prst="rect">
            <a:avLst/>
          </a:prstGeom>
          <a:noFill/>
        </p:spPr>
        <p:txBody>
          <a:bodyPr wrap="none" rtlCol="0">
            <a:spAutoFit/>
          </a:bodyPr>
          <a:lstStyle/>
          <a:p>
            <a:r>
              <a:rPr lang="en-US" dirty="0">
                <a:solidFill>
                  <a:srgbClr val="0070C0"/>
                </a:solidFill>
              </a:rPr>
              <a:t>Copying</a:t>
            </a:r>
            <a:endParaRPr lang="en-US" dirty="0"/>
          </a:p>
        </p:txBody>
      </p:sp>
    </p:spTree>
    <p:extLst>
      <p:ext uri="{BB962C8B-B14F-4D97-AF65-F5344CB8AC3E}">
        <p14:creationId xmlns:p14="http://schemas.microsoft.com/office/powerpoint/2010/main" val="1074022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501494" y="156752"/>
            <a:ext cx="10044928" cy="646331"/>
          </a:xfrm>
          <a:prstGeom prst="rect">
            <a:avLst/>
          </a:prstGeom>
        </p:spPr>
        <p:txBody>
          <a:bodyPr wrap="square">
            <a:spAutoFit/>
          </a:bodyPr>
          <a:lstStyle/>
          <a:p>
            <a:r>
              <a:rPr lang="en-US" sz="3600" dirty="0" smtClean="0">
                <a:solidFill>
                  <a:schemeClr val="accent6">
                    <a:lumMod val="50000"/>
                  </a:schemeClr>
                </a:solidFill>
              </a:rPr>
              <a:t>Java Memory Model </a:t>
            </a:r>
            <a:endParaRPr lang="en-US" sz="3600" dirty="0">
              <a:solidFill>
                <a:schemeClr val="accent6">
                  <a:lumMod val="50000"/>
                </a:schemeClr>
              </a:solidFill>
            </a:endParaRPr>
          </a:p>
        </p:txBody>
      </p:sp>
      <p:sp>
        <p:nvSpPr>
          <p:cNvPr id="36" name="Rectangle 35"/>
          <p:cNvSpPr/>
          <p:nvPr/>
        </p:nvSpPr>
        <p:spPr>
          <a:xfrm>
            <a:off x="501494" y="1018609"/>
            <a:ext cx="11091534" cy="2585323"/>
          </a:xfrm>
          <a:prstGeom prst="rect">
            <a:avLst/>
          </a:prstGeom>
        </p:spPr>
        <p:txBody>
          <a:bodyPr wrap="square">
            <a:spAutoFit/>
          </a:bodyPr>
          <a:lstStyle/>
          <a:p>
            <a:pPr marL="285750" indent="-285750">
              <a:buFont typeface="Wingdings" panose="05000000000000000000" pitchFamily="2" charset="2"/>
              <a:buChar char="§"/>
            </a:pPr>
            <a:r>
              <a:rPr lang="en-US" dirty="0" smtClean="0">
                <a:solidFill>
                  <a:srgbClr val="000000"/>
                </a:solidFill>
                <a:latin typeface="Raleway"/>
              </a:rPr>
              <a:t>Memory space is broken into two spaces: Young </a:t>
            </a:r>
            <a:r>
              <a:rPr lang="en-US" dirty="0">
                <a:solidFill>
                  <a:srgbClr val="000000"/>
                </a:solidFill>
                <a:latin typeface="Raleway"/>
              </a:rPr>
              <a:t>and Old (</a:t>
            </a:r>
            <a:r>
              <a:rPr lang="en-US" dirty="0">
                <a:solidFill>
                  <a:srgbClr val="00B050"/>
                </a:solidFill>
                <a:latin typeface="Raleway"/>
              </a:rPr>
              <a:t>Tenured</a:t>
            </a:r>
            <a:r>
              <a:rPr lang="en-US" dirty="0">
                <a:solidFill>
                  <a:srgbClr val="000000"/>
                </a:solidFill>
                <a:latin typeface="Raleway"/>
              </a:rPr>
              <a:t> </a:t>
            </a:r>
            <a:r>
              <a:rPr lang="en-US" dirty="0" smtClean="0">
                <a:solidFill>
                  <a:srgbClr val="000000"/>
                </a:solidFill>
                <a:latin typeface="Raleway"/>
              </a:rPr>
              <a:t>Space) Generations.</a:t>
            </a:r>
          </a:p>
          <a:p>
            <a:pPr marL="285750" indent="-285750">
              <a:buFont typeface="Wingdings" panose="05000000000000000000" pitchFamily="2" charset="2"/>
              <a:buChar char="§"/>
            </a:pPr>
            <a:r>
              <a:rPr lang="en-US" dirty="0" smtClean="0">
                <a:solidFill>
                  <a:srgbClr val="000000"/>
                </a:solidFill>
                <a:latin typeface="Raleway"/>
              </a:rPr>
              <a:t>The </a:t>
            </a:r>
            <a:r>
              <a:rPr lang="en-US" dirty="0">
                <a:solidFill>
                  <a:srgbClr val="000000"/>
                </a:solidFill>
                <a:latin typeface="Raleway"/>
              </a:rPr>
              <a:t>JVM internally separates the Young Generation into </a:t>
            </a:r>
            <a:r>
              <a:rPr lang="en-US" dirty="0" smtClean="0">
                <a:solidFill>
                  <a:srgbClr val="00B050"/>
                </a:solidFill>
                <a:latin typeface="Raleway"/>
              </a:rPr>
              <a:t>Eden</a:t>
            </a:r>
            <a:r>
              <a:rPr lang="en-US" dirty="0" smtClean="0">
                <a:solidFill>
                  <a:srgbClr val="000000"/>
                </a:solidFill>
                <a:latin typeface="Raleway"/>
              </a:rPr>
              <a:t> </a:t>
            </a:r>
            <a:r>
              <a:rPr lang="en-US" dirty="0">
                <a:solidFill>
                  <a:srgbClr val="000000"/>
                </a:solidFill>
                <a:latin typeface="Raleway"/>
              </a:rPr>
              <a:t>and </a:t>
            </a:r>
            <a:r>
              <a:rPr lang="en-US" dirty="0">
                <a:solidFill>
                  <a:srgbClr val="00B050"/>
                </a:solidFill>
                <a:latin typeface="Raleway"/>
              </a:rPr>
              <a:t>Survivor</a:t>
            </a:r>
            <a:r>
              <a:rPr lang="en-US" dirty="0">
                <a:solidFill>
                  <a:srgbClr val="000000"/>
                </a:solidFill>
                <a:latin typeface="Raleway"/>
              </a:rPr>
              <a:t> </a:t>
            </a:r>
            <a:r>
              <a:rPr lang="en-US" dirty="0" smtClean="0">
                <a:solidFill>
                  <a:srgbClr val="000000"/>
                </a:solidFill>
                <a:latin typeface="Raleway"/>
              </a:rPr>
              <a:t>Spaces (S0, S1).</a:t>
            </a:r>
          </a:p>
          <a:p>
            <a:pPr marL="285750" indent="-285750">
              <a:buFont typeface="Wingdings" panose="05000000000000000000" pitchFamily="2" charset="2"/>
              <a:buChar char="§"/>
            </a:pPr>
            <a:r>
              <a:rPr lang="en-US" dirty="0" smtClean="0">
                <a:solidFill>
                  <a:srgbClr val="000000"/>
                </a:solidFill>
                <a:latin typeface="Raleway"/>
              </a:rPr>
              <a:t>Newly allocated objects are going to Eden </a:t>
            </a:r>
            <a:r>
              <a:rPr lang="en-US" dirty="0" smtClean="0">
                <a:solidFill>
                  <a:srgbClr val="00B0F0"/>
                </a:solidFill>
                <a:latin typeface="Raleway"/>
              </a:rPr>
              <a:t>[Eden Gardens]</a:t>
            </a:r>
            <a:r>
              <a:rPr lang="en-US" dirty="0" smtClean="0">
                <a:solidFill>
                  <a:srgbClr val="000000"/>
                </a:solidFill>
                <a:latin typeface="Raleway"/>
              </a:rPr>
              <a:t> space. </a:t>
            </a:r>
          </a:p>
          <a:p>
            <a:pPr marL="285750" indent="-285750">
              <a:buFont typeface="Wingdings" panose="05000000000000000000" pitchFamily="2" charset="2"/>
              <a:buChar char="§"/>
            </a:pPr>
            <a:r>
              <a:rPr lang="en-US" dirty="0" smtClean="0">
                <a:solidFill>
                  <a:srgbClr val="000000"/>
                </a:solidFill>
                <a:latin typeface="Raleway"/>
              </a:rPr>
              <a:t>Objects </a:t>
            </a:r>
            <a:r>
              <a:rPr lang="en-US" b="1" dirty="0" smtClean="0">
                <a:solidFill>
                  <a:srgbClr val="000000"/>
                </a:solidFill>
                <a:latin typeface="Raleway"/>
              </a:rPr>
              <a:t>survived</a:t>
            </a:r>
            <a:r>
              <a:rPr lang="en-US" dirty="0" smtClean="0">
                <a:solidFill>
                  <a:srgbClr val="000000"/>
                </a:solidFill>
                <a:latin typeface="Raleway"/>
              </a:rPr>
              <a:t> in young generation promoted to one of Survivor spaces.</a:t>
            </a:r>
          </a:p>
          <a:p>
            <a:pPr marL="285750" indent="-285750">
              <a:buFont typeface="Wingdings" panose="05000000000000000000" pitchFamily="2" charset="2"/>
              <a:buChar char="§"/>
            </a:pPr>
            <a:r>
              <a:rPr lang="en-US" dirty="0" smtClean="0">
                <a:solidFill>
                  <a:srgbClr val="000000"/>
                </a:solidFill>
                <a:latin typeface="Raleway"/>
              </a:rPr>
              <a:t>One survivor space is used at a time, and objects are copied between survivor spaces </a:t>
            </a:r>
          </a:p>
          <a:p>
            <a:pPr marL="285750" indent="-285750">
              <a:buFont typeface="Wingdings" panose="05000000000000000000" pitchFamily="2" charset="2"/>
              <a:buChar char="§"/>
            </a:pPr>
            <a:r>
              <a:rPr lang="en-US" dirty="0" smtClean="0">
                <a:solidFill>
                  <a:srgbClr val="000000"/>
                </a:solidFill>
                <a:latin typeface="Raleway"/>
              </a:rPr>
              <a:t>Old generation where long lived objects (survived many times) live (most stable objects, ..  )</a:t>
            </a:r>
          </a:p>
          <a:p>
            <a:pPr marL="285750" indent="-285750">
              <a:buFont typeface="Wingdings" panose="05000000000000000000" pitchFamily="2" charset="2"/>
              <a:buChar char="§"/>
            </a:pPr>
            <a:r>
              <a:rPr lang="en-US" dirty="0" smtClean="0">
                <a:solidFill>
                  <a:srgbClr val="000000"/>
                </a:solidFill>
                <a:latin typeface="Raleway"/>
              </a:rPr>
              <a:t>GC runs frequently on Young Gen. </a:t>
            </a:r>
            <a:r>
              <a:rPr lang="en-US" dirty="0">
                <a:solidFill>
                  <a:srgbClr val="000000"/>
                </a:solidFill>
                <a:latin typeface="Raleway"/>
              </a:rPr>
              <a:t> </a:t>
            </a:r>
            <a:r>
              <a:rPr lang="en-US" dirty="0" smtClean="0">
                <a:solidFill>
                  <a:srgbClr val="00B0F0"/>
                </a:solidFill>
                <a:latin typeface="Raleway"/>
              </a:rPr>
              <a:t>So motto is: </a:t>
            </a:r>
            <a:r>
              <a:rPr lang="en-US" dirty="0" smtClean="0">
                <a:solidFill>
                  <a:srgbClr val="7030A0"/>
                </a:solidFill>
                <a:latin typeface="Raleway"/>
              </a:rPr>
              <a:t>die young or live forever.</a:t>
            </a:r>
          </a:p>
          <a:p>
            <a:pPr marL="285750" indent="-285750">
              <a:buFont typeface="Wingdings" panose="05000000000000000000" pitchFamily="2" charset="2"/>
              <a:buChar char="§"/>
            </a:pPr>
            <a:endParaRPr lang="en-US" dirty="0">
              <a:solidFill>
                <a:srgbClr val="000000"/>
              </a:solidFill>
              <a:latin typeface="Raleway"/>
            </a:endParaRPr>
          </a:p>
          <a:p>
            <a:pPr marL="285750" indent="-285750">
              <a:buFont typeface="Wingdings" panose="05000000000000000000" pitchFamily="2" charset="2"/>
              <a:buChar char="§"/>
            </a:pPr>
            <a:r>
              <a:rPr lang="en-US" dirty="0" smtClean="0">
                <a:solidFill>
                  <a:srgbClr val="000000"/>
                </a:solidFill>
                <a:latin typeface="Raleway"/>
              </a:rPr>
              <a:t>Permanent space (never GC run here) – used by Java Runtime (class info stored, )</a:t>
            </a:r>
            <a:endParaRPr lang="en-US" dirty="0"/>
          </a:p>
        </p:txBody>
      </p:sp>
      <p:pic>
        <p:nvPicPr>
          <p:cNvPr id="7" name="Picture 6"/>
          <p:cNvPicPr>
            <a:picLocks noChangeAspect="1"/>
          </p:cNvPicPr>
          <p:nvPr/>
        </p:nvPicPr>
        <p:blipFill>
          <a:blip r:embed="rId3"/>
          <a:stretch>
            <a:fillRect/>
          </a:stretch>
        </p:blipFill>
        <p:spPr>
          <a:xfrm>
            <a:off x="392678" y="4340993"/>
            <a:ext cx="4913647" cy="2098308"/>
          </a:xfrm>
          <a:prstGeom prst="rect">
            <a:avLst/>
          </a:prstGeom>
        </p:spPr>
      </p:pic>
      <p:pic>
        <p:nvPicPr>
          <p:cNvPr id="8" name="Picture 7"/>
          <p:cNvPicPr>
            <a:picLocks noChangeAspect="1"/>
          </p:cNvPicPr>
          <p:nvPr/>
        </p:nvPicPr>
        <p:blipFill>
          <a:blip r:embed="rId4"/>
          <a:stretch>
            <a:fillRect/>
          </a:stretch>
        </p:blipFill>
        <p:spPr>
          <a:xfrm>
            <a:off x="5523958" y="4096410"/>
            <a:ext cx="6477802" cy="2499525"/>
          </a:xfrm>
          <a:prstGeom prst="rect">
            <a:avLst/>
          </a:prstGeom>
        </p:spPr>
      </p:pic>
      <p:cxnSp>
        <p:nvCxnSpPr>
          <p:cNvPr id="11" name="Straight Connector 10"/>
          <p:cNvCxnSpPr/>
          <p:nvPr/>
        </p:nvCxnSpPr>
        <p:spPr>
          <a:xfrm>
            <a:off x="5415141" y="3819458"/>
            <a:ext cx="0" cy="2908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55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501494" y="156752"/>
            <a:ext cx="10044928" cy="1200329"/>
          </a:xfrm>
          <a:prstGeom prst="rect">
            <a:avLst/>
          </a:prstGeom>
        </p:spPr>
        <p:txBody>
          <a:bodyPr wrap="square">
            <a:spAutoFit/>
          </a:bodyPr>
          <a:lstStyle/>
          <a:p>
            <a:r>
              <a:rPr lang="en-US" sz="3600" dirty="0" smtClean="0">
                <a:solidFill>
                  <a:schemeClr val="accent6">
                    <a:lumMod val="50000"/>
                  </a:schemeClr>
                </a:solidFill>
              </a:rPr>
              <a:t>How Garbage Collection Works - </a:t>
            </a:r>
            <a:r>
              <a:rPr lang="en-US" sz="3600" dirty="0">
                <a:solidFill>
                  <a:schemeClr val="accent6">
                    <a:lumMod val="50000"/>
                  </a:schemeClr>
                </a:solidFill>
              </a:rPr>
              <a:t>Minor GC</a:t>
            </a:r>
          </a:p>
          <a:p>
            <a:endParaRPr lang="en-US" sz="3600" dirty="0">
              <a:solidFill>
                <a:schemeClr val="accent6">
                  <a:lumMod val="50000"/>
                </a:schemeClr>
              </a:solidFill>
            </a:endParaRPr>
          </a:p>
        </p:txBody>
      </p:sp>
      <p:sp>
        <p:nvSpPr>
          <p:cNvPr id="36" name="Rectangle 35"/>
          <p:cNvSpPr/>
          <p:nvPr/>
        </p:nvSpPr>
        <p:spPr>
          <a:xfrm>
            <a:off x="184731" y="921097"/>
            <a:ext cx="11713440" cy="1200329"/>
          </a:xfrm>
          <a:prstGeom prst="rect">
            <a:avLst/>
          </a:prstGeom>
        </p:spPr>
        <p:txBody>
          <a:bodyPr wrap="square">
            <a:spAutoFit/>
          </a:bodyPr>
          <a:lstStyle/>
          <a:p>
            <a:pPr marL="285750" indent="-285750">
              <a:buFont typeface="Wingdings" panose="05000000000000000000" pitchFamily="2" charset="2"/>
              <a:buChar char="§"/>
            </a:pPr>
            <a:r>
              <a:rPr lang="en-US" dirty="0" smtClean="0">
                <a:solidFill>
                  <a:srgbClr val="000000"/>
                </a:solidFill>
                <a:latin typeface="Raleway"/>
              </a:rPr>
              <a:t>Minor GC happens when the Young Generation is FULL, happens more frequently.  </a:t>
            </a:r>
          </a:p>
          <a:p>
            <a:pPr marL="285750" indent="-285750">
              <a:buFont typeface="Wingdings" panose="05000000000000000000" pitchFamily="2" charset="2"/>
              <a:buChar char="§"/>
            </a:pPr>
            <a:r>
              <a:rPr lang="en-US" dirty="0" smtClean="0">
                <a:solidFill>
                  <a:srgbClr val="000000"/>
                </a:solidFill>
                <a:latin typeface="Raleway"/>
              </a:rPr>
              <a:t>New objects are allocated to Eden space. Initial survivor space is called ‘from space’</a:t>
            </a:r>
          </a:p>
          <a:p>
            <a:pPr marL="285750" indent="-285750">
              <a:buFont typeface="Wingdings" panose="05000000000000000000" pitchFamily="2" charset="2"/>
              <a:buChar char="§"/>
            </a:pPr>
            <a:r>
              <a:rPr lang="en-US" dirty="0" smtClean="0">
                <a:solidFill>
                  <a:srgbClr val="000000"/>
                </a:solidFill>
                <a:latin typeface="Raleway"/>
              </a:rPr>
              <a:t>When GC runs (Minor GC happens), objects are copied to newer survivor space, </a:t>
            </a:r>
            <a:r>
              <a:rPr lang="en-US" dirty="0" err="1" smtClean="0">
                <a:solidFill>
                  <a:srgbClr val="000000"/>
                </a:solidFill>
                <a:latin typeface="Raleway"/>
              </a:rPr>
              <a:t>eden</a:t>
            </a:r>
            <a:r>
              <a:rPr lang="en-US" dirty="0" smtClean="0">
                <a:solidFill>
                  <a:srgbClr val="000000"/>
                </a:solidFill>
                <a:latin typeface="Raleway"/>
              </a:rPr>
              <a:t> is cleared, and </a:t>
            </a:r>
            <a:r>
              <a:rPr lang="en-US" dirty="0" err="1" smtClean="0">
                <a:solidFill>
                  <a:srgbClr val="000000"/>
                </a:solidFill>
                <a:latin typeface="Raleway"/>
              </a:rPr>
              <a:t>surviver</a:t>
            </a:r>
            <a:r>
              <a:rPr lang="en-US" dirty="0" smtClean="0">
                <a:solidFill>
                  <a:srgbClr val="000000"/>
                </a:solidFill>
                <a:latin typeface="Raleway"/>
              </a:rPr>
              <a:t> spaces will be swapped</a:t>
            </a:r>
            <a:endParaRPr lang="en-US" dirty="0"/>
          </a:p>
        </p:txBody>
      </p:sp>
      <p:pic>
        <p:nvPicPr>
          <p:cNvPr id="2" name="Picture 1"/>
          <p:cNvPicPr>
            <a:picLocks noChangeAspect="1"/>
          </p:cNvPicPr>
          <p:nvPr/>
        </p:nvPicPr>
        <p:blipFill>
          <a:blip r:embed="rId3"/>
          <a:stretch>
            <a:fillRect/>
          </a:stretch>
        </p:blipFill>
        <p:spPr>
          <a:xfrm>
            <a:off x="479126" y="2190249"/>
            <a:ext cx="3727253" cy="2321869"/>
          </a:xfrm>
          <a:prstGeom prst="rect">
            <a:avLst/>
          </a:prstGeom>
        </p:spPr>
      </p:pic>
      <p:pic>
        <p:nvPicPr>
          <p:cNvPr id="5" name="Picture 4"/>
          <p:cNvPicPr>
            <a:picLocks noChangeAspect="1"/>
          </p:cNvPicPr>
          <p:nvPr/>
        </p:nvPicPr>
        <p:blipFill>
          <a:blip r:embed="rId4"/>
          <a:stretch>
            <a:fillRect/>
          </a:stretch>
        </p:blipFill>
        <p:spPr>
          <a:xfrm>
            <a:off x="6118961" y="2445720"/>
            <a:ext cx="4152619" cy="1978890"/>
          </a:xfrm>
          <a:prstGeom prst="rect">
            <a:avLst/>
          </a:prstGeom>
        </p:spPr>
      </p:pic>
      <p:pic>
        <p:nvPicPr>
          <p:cNvPr id="9" name="Picture 8"/>
          <p:cNvPicPr>
            <a:picLocks noChangeAspect="1"/>
          </p:cNvPicPr>
          <p:nvPr/>
        </p:nvPicPr>
        <p:blipFill>
          <a:blip r:embed="rId5"/>
          <a:stretch>
            <a:fillRect/>
          </a:stretch>
        </p:blipFill>
        <p:spPr>
          <a:xfrm>
            <a:off x="6692273" y="4768793"/>
            <a:ext cx="4107628" cy="1978781"/>
          </a:xfrm>
          <a:prstGeom prst="rect">
            <a:avLst/>
          </a:prstGeom>
        </p:spPr>
      </p:pic>
      <p:pic>
        <p:nvPicPr>
          <p:cNvPr id="14" name="Picture 13"/>
          <p:cNvPicPr>
            <a:picLocks noChangeAspect="1"/>
          </p:cNvPicPr>
          <p:nvPr/>
        </p:nvPicPr>
        <p:blipFill>
          <a:blip r:embed="rId6"/>
          <a:stretch>
            <a:fillRect/>
          </a:stretch>
        </p:blipFill>
        <p:spPr>
          <a:xfrm>
            <a:off x="1279694" y="4765868"/>
            <a:ext cx="4116134" cy="2012449"/>
          </a:xfrm>
          <a:prstGeom prst="rect">
            <a:avLst/>
          </a:prstGeom>
        </p:spPr>
      </p:pic>
      <p:cxnSp>
        <p:nvCxnSpPr>
          <p:cNvPr id="18" name="Straight Arrow Connector 17"/>
          <p:cNvCxnSpPr/>
          <p:nvPr/>
        </p:nvCxnSpPr>
        <p:spPr>
          <a:xfrm>
            <a:off x="4730610" y="3435165"/>
            <a:ext cx="7933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689650" y="5965517"/>
            <a:ext cx="7933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0403227" y="3404373"/>
            <a:ext cx="7933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6771" y="4596701"/>
            <a:ext cx="113893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08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Rectangle 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2" name="Rectangle 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5" name="Rectangle 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6" name="Rectangle 10"/>
          <p:cNvSpPr>
            <a:spLocks noChangeArrowheads="1"/>
          </p:cNvSpPr>
          <p:nvPr/>
        </p:nvSpPr>
        <p:spPr bwMode="auto">
          <a:xfrm>
            <a:off x="0" y="85471"/>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7" name="Rectangle 1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8" name="Rectangle 1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9" name="Rectangle 13"/>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0" name="Rectangle 14"/>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15"/>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16"/>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3" name="Rectangle 17"/>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Rectangle 18"/>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5" name="Rectangle 19"/>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Rectangle 19"/>
          <p:cNvSpPr/>
          <p:nvPr/>
        </p:nvSpPr>
        <p:spPr>
          <a:xfrm>
            <a:off x="501494" y="156752"/>
            <a:ext cx="10044928" cy="1200329"/>
          </a:xfrm>
          <a:prstGeom prst="rect">
            <a:avLst/>
          </a:prstGeom>
        </p:spPr>
        <p:txBody>
          <a:bodyPr wrap="square">
            <a:spAutoFit/>
          </a:bodyPr>
          <a:lstStyle/>
          <a:p>
            <a:r>
              <a:rPr lang="en-US" sz="3600" dirty="0" smtClean="0">
                <a:solidFill>
                  <a:schemeClr val="accent6">
                    <a:lumMod val="50000"/>
                  </a:schemeClr>
                </a:solidFill>
              </a:rPr>
              <a:t>How Garbage Collection Works – Major GC, Full GC</a:t>
            </a:r>
            <a:endParaRPr lang="en-US" sz="3600" dirty="0">
              <a:solidFill>
                <a:schemeClr val="accent6">
                  <a:lumMod val="50000"/>
                </a:schemeClr>
              </a:solidFill>
            </a:endParaRPr>
          </a:p>
          <a:p>
            <a:endParaRPr lang="en-US" sz="3600" dirty="0">
              <a:solidFill>
                <a:schemeClr val="accent6">
                  <a:lumMod val="50000"/>
                </a:schemeClr>
              </a:solidFill>
            </a:endParaRPr>
          </a:p>
        </p:txBody>
      </p:sp>
      <p:sp>
        <p:nvSpPr>
          <p:cNvPr id="36" name="Rectangle 35"/>
          <p:cNvSpPr/>
          <p:nvPr/>
        </p:nvSpPr>
        <p:spPr>
          <a:xfrm>
            <a:off x="184730" y="921097"/>
            <a:ext cx="11905669" cy="2031325"/>
          </a:xfrm>
          <a:prstGeom prst="rect">
            <a:avLst/>
          </a:prstGeom>
        </p:spPr>
        <p:txBody>
          <a:bodyPr wrap="square">
            <a:spAutoFit/>
          </a:bodyPr>
          <a:lstStyle/>
          <a:p>
            <a:pPr marL="285750" indent="-285750">
              <a:buFont typeface="Wingdings" panose="05000000000000000000" pitchFamily="2" charset="2"/>
              <a:buChar char="§"/>
            </a:pPr>
            <a:r>
              <a:rPr lang="en-US" b="1" dirty="0" smtClean="0">
                <a:solidFill>
                  <a:srgbClr val="000000"/>
                </a:solidFill>
                <a:latin typeface="Raleway"/>
              </a:rPr>
              <a:t>Major GC </a:t>
            </a:r>
            <a:r>
              <a:rPr lang="en-US" dirty="0" smtClean="0">
                <a:solidFill>
                  <a:srgbClr val="000000"/>
                </a:solidFill>
                <a:latin typeface="Raleway"/>
              </a:rPr>
              <a:t>triggered when tenured (Old Generation) </a:t>
            </a:r>
            <a:r>
              <a:rPr lang="en-US" dirty="0">
                <a:solidFill>
                  <a:srgbClr val="000000"/>
                </a:solidFill>
                <a:latin typeface="Raleway"/>
              </a:rPr>
              <a:t>is FULL. </a:t>
            </a:r>
            <a:r>
              <a:rPr lang="en-US" dirty="0" smtClean="0">
                <a:solidFill>
                  <a:srgbClr val="000000"/>
                </a:solidFill>
                <a:latin typeface="Raleway"/>
              </a:rPr>
              <a:t>Happens </a:t>
            </a:r>
            <a:r>
              <a:rPr lang="en-US" dirty="0">
                <a:solidFill>
                  <a:srgbClr val="000000"/>
                </a:solidFill>
                <a:latin typeface="Raleway"/>
              </a:rPr>
              <a:t>less frequently. It is slower than Minor </a:t>
            </a:r>
            <a:r>
              <a:rPr lang="en-US" dirty="0" smtClean="0">
                <a:solidFill>
                  <a:srgbClr val="000000"/>
                </a:solidFill>
                <a:latin typeface="Raleway"/>
              </a:rPr>
              <a:t>GC</a:t>
            </a:r>
          </a:p>
          <a:p>
            <a:pPr marL="285750" indent="-285750">
              <a:buFont typeface="Wingdings" panose="05000000000000000000" pitchFamily="2" charset="2"/>
              <a:buChar char="§"/>
            </a:pPr>
            <a:r>
              <a:rPr lang="en-US" b="1" dirty="0">
                <a:solidFill>
                  <a:srgbClr val="000000"/>
                </a:solidFill>
                <a:latin typeface="Raleway"/>
              </a:rPr>
              <a:t>Full </a:t>
            </a:r>
            <a:r>
              <a:rPr lang="en-US" b="1" dirty="0" smtClean="0">
                <a:solidFill>
                  <a:srgbClr val="000000"/>
                </a:solidFill>
                <a:latin typeface="Raleway"/>
              </a:rPr>
              <a:t>GC - </a:t>
            </a:r>
            <a:r>
              <a:rPr lang="en-US" dirty="0" smtClean="0">
                <a:solidFill>
                  <a:srgbClr val="000000"/>
                </a:solidFill>
                <a:latin typeface="Raleway"/>
              </a:rPr>
              <a:t>Collects OLD and YOUNG gen. at the same time (on Oracle Java VM) </a:t>
            </a:r>
          </a:p>
          <a:p>
            <a:pPr marL="285750" indent="-285750">
              <a:buFont typeface="Wingdings" panose="05000000000000000000" pitchFamily="2" charset="2"/>
              <a:buChar char="§"/>
            </a:pPr>
            <a:r>
              <a:rPr lang="en-US" dirty="0">
                <a:solidFill>
                  <a:srgbClr val="000000"/>
                </a:solidFill>
                <a:latin typeface="Raleway"/>
              </a:rPr>
              <a:t>In Major </a:t>
            </a:r>
            <a:r>
              <a:rPr lang="en-US" dirty="0" smtClean="0">
                <a:solidFill>
                  <a:srgbClr val="000000"/>
                </a:solidFill>
                <a:latin typeface="Raleway"/>
              </a:rPr>
              <a:t>CG memory is copied from Young to Old generation – called </a:t>
            </a:r>
            <a:r>
              <a:rPr lang="en-US" dirty="0" smtClean="0">
                <a:solidFill>
                  <a:srgbClr val="00B050"/>
                </a:solidFill>
                <a:latin typeface="Raleway"/>
              </a:rPr>
              <a:t>promotion</a:t>
            </a:r>
          </a:p>
          <a:p>
            <a:pPr marL="742950" lvl="1" indent="-285750">
              <a:buFont typeface="Courier New" panose="02070309020205020404" pitchFamily="49" charset="0"/>
              <a:buChar char="o"/>
            </a:pPr>
            <a:r>
              <a:rPr lang="en-US" dirty="0">
                <a:solidFill>
                  <a:schemeClr val="accent1">
                    <a:lumMod val="75000"/>
                  </a:schemeClr>
                </a:solidFill>
                <a:latin typeface="Raleway"/>
              </a:rPr>
              <a:t>after survived several times</a:t>
            </a:r>
            <a:endParaRPr lang="en-US" dirty="0" smtClean="0">
              <a:solidFill>
                <a:schemeClr val="accent1">
                  <a:lumMod val="75000"/>
                </a:schemeClr>
              </a:solidFill>
              <a:latin typeface="Raleway"/>
            </a:endParaRPr>
          </a:p>
          <a:p>
            <a:pPr marL="742950" lvl="1" indent="-285750">
              <a:buFont typeface="Courier New" panose="02070309020205020404" pitchFamily="49" charset="0"/>
              <a:buChar char="o"/>
            </a:pPr>
            <a:r>
              <a:rPr lang="en-US" dirty="0" smtClean="0">
                <a:solidFill>
                  <a:schemeClr val="accent1">
                    <a:lumMod val="75000"/>
                  </a:schemeClr>
                </a:solidFill>
                <a:latin typeface="Raleway"/>
              </a:rPr>
              <a:t>once survivor space is full. </a:t>
            </a:r>
          </a:p>
          <a:p>
            <a:pPr marL="742950" lvl="1" indent="-285750">
              <a:buFont typeface="Courier New" panose="02070309020205020404" pitchFamily="49" charset="0"/>
              <a:buChar char="o"/>
            </a:pPr>
            <a:r>
              <a:rPr lang="en-US" dirty="0" smtClean="0">
                <a:solidFill>
                  <a:schemeClr val="accent1">
                    <a:lumMod val="75000"/>
                  </a:schemeClr>
                </a:solidFill>
                <a:latin typeface="Raleway"/>
              </a:rPr>
              <a:t>Or JVM has been told, create object in Old space (via JVM flag set: </a:t>
            </a:r>
            <a:r>
              <a:rPr lang="en-US" dirty="0" smtClean="0">
                <a:solidFill>
                  <a:srgbClr val="00B050"/>
                </a:solidFill>
                <a:latin typeface="Raleway"/>
              </a:rPr>
              <a:t>-XX:+</a:t>
            </a:r>
            <a:r>
              <a:rPr lang="en-US" dirty="0" err="1" smtClean="0">
                <a:solidFill>
                  <a:srgbClr val="00B050"/>
                </a:solidFill>
                <a:latin typeface="Raleway"/>
              </a:rPr>
              <a:t>AlwaysTenure</a:t>
            </a:r>
            <a:r>
              <a:rPr lang="en-US" dirty="0" smtClean="0">
                <a:solidFill>
                  <a:srgbClr val="00B050"/>
                </a:solidFill>
                <a:latin typeface="Raleway"/>
              </a:rPr>
              <a:t> </a:t>
            </a:r>
            <a:r>
              <a:rPr lang="en-US" dirty="0" smtClean="0">
                <a:solidFill>
                  <a:schemeClr val="accent1">
                    <a:lumMod val="75000"/>
                  </a:schemeClr>
                </a:solidFill>
                <a:latin typeface="Raleway"/>
              </a:rPr>
              <a:t>)</a:t>
            </a:r>
            <a:endParaRPr lang="en-US" dirty="0">
              <a:solidFill>
                <a:schemeClr val="accent1">
                  <a:lumMod val="75000"/>
                </a:schemeClr>
              </a:solidFill>
              <a:latin typeface="Raleway"/>
            </a:endParaRPr>
          </a:p>
          <a:p>
            <a:pPr marL="742950" lvl="1" indent="-285750">
              <a:buFont typeface="Courier New" panose="02070309020205020404" pitchFamily="49" charset="0"/>
              <a:buChar char="o"/>
            </a:pPr>
            <a:endParaRPr lang="en-US" dirty="0">
              <a:solidFill>
                <a:schemeClr val="accent1">
                  <a:lumMod val="75000"/>
                </a:schemeClr>
              </a:solidFill>
              <a:latin typeface="Raleway"/>
            </a:endParaRPr>
          </a:p>
        </p:txBody>
      </p:sp>
      <p:pic>
        <p:nvPicPr>
          <p:cNvPr id="7" name="Picture 6"/>
          <p:cNvPicPr>
            <a:picLocks noChangeAspect="1"/>
          </p:cNvPicPr>
          <p:nvPr/>
        </p:nvPicPr>
        <p:blipFill>
          <a:blip r:embed="rId3"/>
          <a:stretch>
            <a:fillRect/>
          </a:stretch>
        </p:blipFill>
        <p:spPr>
          <a:xfrm>
            <a:off x="498709" y="2819332"/>
            <a:ext cx="4099044" cy="2426436"/>
          </a:xfrm>
          <a:prstGeom prst="rect">
            <a:avLst/>
          </a:prstGeom>
        </p:spPr>
      </p:pic>
      <p:cxnSp>
        <p:nvCxnSpPr>
          <p:cNvPr id="37" name="Straight Arrow Connector 36"/>
          <p:cNvCxnSpPr/>
          <p:nvPr/>
        </p:nvCxnSpPr>
        <p:spPr>
          <a:xfrm>
            <a:off x="5210935" y="4220136"/>
            <a:ext cx="7933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6319713" y="2898158"/>
            <a:ext cx="4739714" cy="2352942"/>
          </a:xfrm>
          <a:prstGeom prst="rect">
            <a:avLst/>
          </a:prstGeom>
        </p:spPr>
      </p:pic>
      <p:sp>
        <p:nvSpPr>
          <p:cNvPr id="38" name="Rectangle 37"/>
          <p:cNvSpPr/>
          <p:nvPr/>
        </p:nvSpPr>
        <p:spPr>
          <a:xfrm>
            <a:off x="184729" y="5468600"/>
            <a:ext cx="11905669" cy="1323439"/>
          </a:xfrm>
          <a:prstGeom prst="rect">
            <a:avLst/>
          </a:prstGeom>
        </p:spPr>
        <p:txBody>
          <a:bodyPr wrap="square">
            <a:spAutoFit/>
          </a:bodyPr>
          <a:lstStyle/>
          <a:p>
            <a:r>
              <a:rPr lang="en-US" sz="1600" b="1" dirty="0" smtClean="0">
                <a:solidFill>
                  <a:srgbClr val="000000"/>
                </a:solidFill>
                <a:latin typeface="Raleway"/>
              </a:rPr>
              <a:t>Allocating Objects to Old Space</a:t>
            </a:r>
          </a:p>
          <a:p>
            <a:pPr marL="285750" indent="-285750">
              <a:buFont typeface="Wingdings" panose="05000000000000000000" pitchFamily="2" charset="2"/>
              <a:buChar char="§"/>
            </a:pPr>
            <a:r>
              <a:rPr lang="en-US" sz="1600" dirty="0" smtClean="0">
                <a:solidFill>
                  <a:srgbClr val="000000"/>
                </a:solidFill>
                <a:latin typeface="Raleway"/>
              </a:rPr>
              <a:t>Objects with certain size can be directly allocated to Old  space. There is no JVM flag for this to allocate always.  </a:t>
            </a:r>
          </a:p>
          <a:p>
            <a:pPr marL="285750" indent="-285750">
              <a:buFont typeface="Wingdings" panose="05000000000000000000" pitchFamily="2" charset="2"/>
              <a:buChar char="§"/>
            </a:pPr>
            <a:r>
              <a:rPr lang="en-US" sz="1600" dirty="0" smtClean="0">
                <a:solidFill>
                  <a:srgbClr val="000000"/>
                </a:solidFill>
                <a:latin typeface="Raleway"/>
              </a:rPr>
              <a:t>But can be done via: </a:t>
            </a:r>
            <a:r>
              <a:rPr lang="en-US" sz="1600" dirty="0">
                <a:solidFill>
                  <a:srgbClr val="00B050"/>
                </a:solidFill>
                <a:latin typeface="Raleway"/>
              </a:rPr>
              <a:t>-</a:t>
            </a:r>
            <a:r>
              <a:rPr lang="en-US" sz="1600" dirty="0" err="1" smtClean="0">
                <a:solidFill>
                  <a:srgbClr val="00B050"/>
                </a:solidFill>
                <a:latin typeface="Raleway"/>
              </a:rPr>
              <a:t>XX:PretenureSizeThreshold</a:t>
            </a:r>
            <a:r>
              <a:rPr lang="en-US" sz="1600" dirty="0" smtClean="0">
                <a:solidFill>
                  <a:srgbClr val="00B050"/>
                </a:solidFill>
                <a:latin typeface="Raleway"/>
              </a:rPr>
              <a:t>=&lt;n&gt;</a:t>
            </a:r>
            <a:r>
              <a:rPr lang="en-US" sz="1600" dirty="0" smtClean="0">
                <a:solidFill>
                  <a:srgbClr val="000000"/>
                </a:solidFill>
                <a:latin typeface="Raleway"/>
              </a:rPr>
              <a:t>  if </a:t>
            </a:r>
            <a:r>
              <a:rPr lang="en-US" sz="1600" dirty="0" err="1" smtClean="0">
                <a:solidFill>
                  <a:srgbClr val="000000"/>
                </a:solidFill>
                <a:latin typeface="Raleway"/>
              </a:rPr>
              <a:t>objSize</a:t>
            </a:r>
            <a:r>
              <a:rPr lang="en-US" sz="1600" dirty="0" smtClean="0">
                <a:solidFill>
                  <a:srgbClr val="000000"/>
                </a:solidFill>
                <a:latin typeface="Raleway"/>
              </a:rPr>
              <a:t>&gt;n then objects allocated to Old gen. If object size fits to </a:t>
            </a:r>
            <a:r>
              <a:rPr lang="en-US" sz="1600" dirty="0" smtClean="0">
                <a:solidFill>
                  <a:srgbClr val="00B050"/>
                </a:solidFill>
                <a:latin typeface="Raleway"/>
              </a:rPr>
              <a:t>TLAB</a:t>
            </a:r>
            <a:r>
              <a:rPr lang="en-US" sz="1600" dirty="0" smtClean="0">
                <a:solidFill>
                  <a:srgbClr val="000000"/>
                </a:solidFill>
                <a:latin typeface="Raleway"/>
              </a:rPr>
              <a:t>, then JVM allocates it into TLAB (</a:t>
            </a:r>
            <a:r>
              <a:rPr lang="en-US" sz="1600" dirty="0"/>
              <a:t>Thread Local Allocation Buffer</a:t>
            </a:r>
            <a:r>
              <a:rPr lang="en-US" sz="1600" dirty="0" smtClean="0">
                <a:solidFill>
                  <a:srgbClr val="000000"/>
                </a:solidFill>
                <a:latin typeface="Raleway"/>
              </a:rPr>
              <a:t>).</a:t>
            </a:r>
          </a:p>
          <a:p>
            <a:r>
              <a:rPr lang="en-US" sz="1600" b="1" dirty="0" smtClean="0">
                <a:solidFill>
                  <a:srgbClr val="000000"/>
                </a:solidFill>
                <a:latin typeface="Raleway"/>
              </a:rPr>
              <a:t> </a:t>
            </a:r>
            <a:endParaRPr lang="en-US" sz="1600" dirty="0">
              <a:solidFill>
                <a:schemeClr val="accent1">
                  <a:lumMod val="75000"/>
                </a:schemeClr>
              </a:solidFill>
              <a:latin typeface="Raleway"/>
            </a:endParaRPr>
          </a:p>
        </p:txBody>
      </p:sp>
    </p:spTree>
    <p:extLst>
      <p:ext uri="{BB962C8B-B14F-4D97-AF65-F5344CB8AC3E}">
        <p14:creationId xmlns:p14="http://schemas.microsoft.com/office/powerpoint/2010/main" val="3853048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16566</TotalTime>
  <Words>8247</Words>
  <Application>Microsoft Office PowerPoint</Application>
  <PresentationFormat>Widescreen</PresentationFormat>
  <Paragraphs>615</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vt:lpstr>
      <vt:lpstr>Calibri</vt:lpstr>
      <vt:lpstr>Calibri Light</vt:lpstr>
      <vt:lpstr>Courier New</vt:lpstr>
      <vt:lpstr>Goudy</vt:lpstr>
      <vt:lpstr>Raleway</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Broadcom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Benefit of Using AssertThat Over Other Assert Methods</dc:title>
  <dc:creator>Azat Satklichov</dc:creator>
  <cp:lastModifiedBy>Azat Satklichov</cp:lastModifiedBy>
  <cp:revision>2356</cp:revision>
  <dcterms:created xsi:type="dcterms:W3CDTF">2020-07-14T16:59:29Z</dcterms:created>
  <dcterms:modified xsi:type="dcterms:W3CDTF">2021-10-07T12:59:52Z</dcterms:modified>
</cp:coreProperties>
</file>